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18"/>
  </p:notesMasterIdLst>
  <p:sldIdLst>
    <p:sldId id="672" r:id="rId3"/>
    <p:sldId id="699" r:id="rId4"/>
    <p:sldId id="755" r:id="rId5"/>
    <p:sldId id="740" r:id="rId6"/>
    <p:sldId id="748" r:id="rId7"/>
    <p:sldId id="739" r:id="rId8"/>
    <p:sldId id="754" r:id="rId9"/>
    <p:sldId id="750" r:id="rId10"/>
    <p:sldId id="741" r:id="rId11"/>
    <p:sldId id="752" r:id="rId12"/>
    <p:sldId id="756" r:id="rId13"/>
    <p:sldId id="749" r:id="rId14"/>
    <p:sldId id="651" r:id="rId15"/>
    <p:sldId id="747" r:id="rId16"/>
    <p:sldId id="698"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9"/>
            <p14:sldId id="755"/>
            <p14:sldId id="740"/>
            <p14:sldId id="748"/>
            <p14:sldId id="739"/>
            <p14:sldId id="754"/>
            <p14:sldId id="750"/>
            <p14:sldId id="741"/>
            <p14:sldId id="752"/>
            <p14:sldId id="756"/>
            <p14:sldId id="749"/>
            <p14:sldId id="651"/>
            <p14:sldId id="747"/>
            <p14:sldId id="698"/>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77715" autoAdjust="0"/>
  </p:normalViewPr>
  <p:slideViewPr>
    <p:cSldViewPr snapToGrid="0">
      <p:cViewPr varScale="1">
        <p:scale>
          <a:sx n="74" d="100"/>
          <a:sy n="74" d="100"/>
        </p:scale>
        <p:origin x="946" y="67"/>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80766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Microsoft Yahei" panose="020B0503020204020204" pitchFamily="34" charset="-122"/>
                <a:ea typeface="Microsoft Yahei" panose="020B0503020204020204" pitchFamily="34" charset="-122"/>
              </a:rPr>
              <a:t>将多个纹理组合起来映射到一张纹理上的一种纹理类型：</a:t>
            </a:r>
            <a:r>
              <a:rPr lang="zh-CN" altLang="en-US" dirty="0"/>
              <a:t>立方体贴图</a:t>
            </a:r>
            <a:r>
              <a:rPr lang="en-US" altLang="zh-CN" b="0" i="0" dirty="0">
                <a:solidFill>
                  <a:srgbClr val="222222"/>
                </a:solidFill>
                <a:effectLst/>
                <a:latin typeface="Microsoft Yahei" panose="020B0503020204020204" pitchFamily="34" charset="-122"/>
                <a:ea typeface="Microsoft Yahei" panose="020B0503020204020204" pitchFamily="34" charset="-122"/>
              </a:rPr>
              <a:t>(Cube Map)</a:t>
            </a:r>
            <a:r>
              <a:rPr lang="zh-CN" altLang="en-US" b="0" i="0" dirty="0">
                <a:solidFill>
                  <a:srgbClr val="222222"/>
                </a:solidFill>
                <a:effectLst/>
                <a:latin typeface="Microsoft Yahei" panose="020B0503020204020204" pitchFamily="34" charset="-122"/>
                <a:ea typeface="Microsoft Yahei" panose="020B0503020204020204" pitchFamily="34" charset="-122"/>
              </a:rPr>
              <a:t>。</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立方体贴图就是一个包含了</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纹理的纹理，每个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纹理都组成了立方体的一个面：一个有纹理的立方体。</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立方体贴图有一个非常有用的特性，它可以通过一个方向向量来进行索引</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采样。</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只要立方体的中心位于原点，我们就能使用立方体的实际位置向量来对立方体贴图进行采样了。接下来，我们可以将所有顶点的纹理坐标当做是立方体的顶点位置。最终得到的结果就是可以访问立方体贴图上正确</a:t>
            </a:r>
            <a:r>
              <a:rPr lang="zh-CN" altLang="en-US" dirty="0"/>
              <a:t>面</a:t>
            </a:r>
            <a:r>
              <a:rPr lang="en-US" altLang="zh-CN" b="0" i="0" dirty="0">
                <a:solidFill>
                  <a:srgbClr val="222222"/>
                </a:solidFill>
                <a:effectLst/>
                <a:latin typeface="Microsoft Yahei" panose="020B0503020204020204" pitchFamily="34" charset="-122"/>
                <a:ea typeface="Microsoft Yahei" panose="020B0503020204020204" pitchFamily="34" charset="-122"/>
              </a:rPr>
              <a:t>(Face)</a:t>
            </a:r>
            <a:r>
              <a:rPr lang="zh-CN" altLang="en-US" b="0" i="0" dirty="0">
                <a:solidFill>
                  <a:srgbClr val="222222"/>
                </a:solidFill>
                <a:effectLst/>
                <a:latin typeface="Microsoft Yahei" panose="020B0503020204020204" pitchFamily="34" charset="-122"/>
                <a:ea typeface="Microsoft Yahei" panose="020B0503020204020204" pitchFamily="34" charset="-122"/>
              </a:rPr>
              <a:t>纹理的一个纹理坐标。</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天空盒是一个包含了整个场景的（大）立方体，它包含周围环境的</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个图像，让玩家以为他处在一个比实际大得多的环境当中。</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用于贴图</a:t>
            </a:r>
            <a:r>
              <a:rPr lang="en-US" altLang="zh-CN" b="0" i="0" dirty="0">
                <a:solidFill>
                  <a:srgbClr val="222222"/>
                </a:solidFill>
                <a:effectLst/>
                <a:latin typeface="Microsoft Yahei" panose="020B0503020204020204" pitchFamily="34" charset="-122"/>
                <a:ea typeface="Microsoft Yahei" panose="020B0503020204020204" pitchFamily="34" charset="-122"/>
              </a:rPr>
              <a:t>3D</a:t>
            </a:r>
            <a:r>
              <a:rPr lang="zh-CN" altLang="en-US" b="0" i="0" dirty="0">
                <a:solidFill>
                  <a:srgbClr val="222222"/>
                </a:solidFill>
                <a:effectLst/>
                <a:latin typeface="Microsoft Yahei" panose="020B0503020204020204" pitchFamily="34" charset="-122"/>
                <a:ea typeface="Microsoft Yahei" panose="020B0503020204020204" pitchFamily="34" charset="-122"/>
              </a:rPr>
              <a:t>立方体的立方体贴图可以使用立方体的位置作为纹理坐标来采样。当立方体处于原点</a:t>
            </a:r>
            <a:r>
              <a:rPr lang="en-US" altLang="zh-CN" b="0" i="0" dirty="0">
                <a:solidFill>
                  <a:srgbClr val="222222"/>
                </a:solidFill>
                <a:effectLst/>
                <a:latin typeface="Microsoft Yahei" panose="020B0503020204020204" pitchFamily="34" charset="-122"/>
                <a:ea typeface="Microsoft Yahei" panose="020B0503020204020204" pitchFamily="34" charset="-122"/>
              </a:rPr>
              <a:t>(0, 0, 0)</a:t>
            </a:r>
            <a:r>
              <a:rPr lang="zh-CN" altLang="en-US" b="0" i="0" dirty="0">
                <a:solidFill>
                  <a:srgbClr val="222222"/>
                </a:solidFill>
                <a:effectLst/>
                <a:latin typeface="Microsoft Yahei" panose="020B0503020204020204" pitchFamily="34" charset="-122"/>
                <a:ea typeface="Microsoft Yahei" panose="020B0503020204020204" pitchFamily="34" charset="-122"/>
              </a:rPr>
              <a:t>时，它的每一个位置向量都是从原点出发的方向向量。这个方向向量正是获取立方体上特定位置的纹理值所需要的。正是因为这个，我们只需要提供位置向量而不用纹理坐标了。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108040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Microsoft Yahei" panose="020B0503020204020204" pitchFamily="34" charset="-122"/>
                <a:ea typeface="Microsoft Yahei" panose="020B0503020204020204" pitchFamily="34" charset="-122"/>
              </a:rPr>
              <a:t>将多个纹理组合起来映射到一张纹理上的一种纹理类型：</a:t>
            </a:r>
            <a:r>
              <a:rPr lang="zh-CN" altLang="en-US" dirty="0"/>
              <a:t>立方体贴图</a:t>
            </a:r>
            <a:r>
              <a:rPr lang="en-US" altLang="zh-CN" b="0" i="0" dirty="0">
                <a:solidFill>
                  <a:srgbClr val="222222"/>
                </a:solidFill>
                <a:effectLst/>
                <a:latin typeface="Microsoft Yahei" panose="020B0503020204020204" pitchFamily="34" charset="-122"/>
                <a:ea typeface="Microsoft Yahei" panose="020B0503020204020204" pitchFamily="34" charset="-122"/>
              </a:rPr>
              <a:t>(Cube Map)</a:t>
            </a:r>
            <a:r>
              <a:rPr lang="zh-CN" altLang="en-US" b="0" i="0" dirty="0">
                <a:solidFill>
                  <a:srgbClr val="222222"/>
                </a:solidFill>
                <a:effectLst/>
                <a:latin typeface="Microsoft Yahei" panose="020B0503020204020204" pitchFamily="34" charset="-122"/>
                <a:ea typeface="Microsoft Yahei" panose="020B0503020204020204" pitchFamily="34" charset="-122"/>
              </a:rPr>
              <a:t>。</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立方体贴图就是一个包含了</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纹理的纹理，每个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纹理都组成了立方体的一个面：一个有纹理的立方体。</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立方体贴图有一个非常有用的特性，它可以通过一个方向向量来进行索引</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采样。</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只要立方体的中心位于原点，我们就能使用立方体的实际位置向量来对立方体贴图进行采样了。接下来，我们可以将所有顶点的纹理坐标当做是立方体的顶点位置。最终得到的结果就是可以访问立方体贴图上正确</a:t>
            </a:r>
            <a:r>
              <a:rPr lang="zh-CN" altLang="en-US" dirty="0"/>
              <a:t>面</a:t>
            </a:r>
            <a:r>
              <a:rPr lang="en-US" altLang="zh-CN" b="0" i="0" dirty="0">
                <a:solidFill>
                  <a:srgbClr val="222222"/>
                </a:solidFill>
                <a:effectLst/>
                <a:latin typeface="Microsoft Yahei" panose="020B0503020204020204" pitchFamily="34" charset="-122"/>
                <a:ea typeface="Microsoft Yahei" panose="020B0503020204020204" pitchFamily="34" charset="-122"/>
              </a:rPr>
              <a:t>(Face)</a:t>
            </a:r>
            <a:r>
              <a:rPr lang="zh-CN" altLang="en-US" b="0" i="0" dirty="0">
                <a:solidFill>
                  <a:srgbClr val="222222"/>
                </a:solidFill>
                <a:effectLst/>
                <a:latin typeface="Microsoft Yahei" panose="020B0503020204020204" pitchFamily="34" charset="-122"/>
                <a:ea typeface="Microsoft Yahei" panose="020B0503020204020204" pitchFamily="34" charset="-122"/>
              </a:rPr>
              <a:t>纹理的一个纹理坐标。</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天空盒是一个包含了整个场景的（大）立方体，它包含周围环境的</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个图像，让玩家以为他处在一个比实际大得多的环境当中。</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用于贴图</a:t>
            </a:r>
            <a:r>
              <a:rPr lang="en-US" altLang="zh-CN" b="0" i="0" dirty="0">
                <a:solidFill>
                  <a:srgbClr val="222222"/>
                </a:solidFill>
                <a:effectLst/>
                <a:latin typeface="Microsoft Yahei" panose="020B0503020204020204" pitchFamily="34" charset="-122"/>
                <a:ea typeface="Microsoft Yahei" panose="020B0503020204020204" pitchFamily="34" charset="-122"/>
              </a:rPr>
              <a:t>3D</a:t>
            </a:r>
            <a:r>
              <a:rPr lang="zh-CN" altLang="en-US" b="0" i="0" dirty="0">
                <a:solidFill>
                  <a:srgbClr val="222222"/>
                </a:solidFill>
                <a:effectLst/>
                <a:latin typeface="Microsoft Yahei" panose="020B0503020204020204" pitchFamily="34" charset="-122"/>
                <a:ea typeface="Microsoft Yahei" panose="020B0503020204020204" pitchFamily="34" charset="-122"/>
              </a:rPr>
              <a:t>立方体的立方体贴图可以使用立方体的位置作为纹理坐标来采样。当立方体处于原点</a:t>
            </a:r>
            <a:r>
              <a:rPr lang="en-US" altLang="zh-CN" b="0" i="0" dirty="0">
                <a:solidFill>
                  <a:srgbClr val="222222"/>
                </a:solidFill>
                <a:effectLst/>
                <a:latin typeface="Microsoft Yahei" panose="020B0503020204020204" pitchFamily="34" charset="-122"/>
                <a:ea typeface="Microsoft Yahei" panose="020B0503020204020204" pitchFamily="34" charset="-122"/>
              </a:rPr>
              <a:t>(0, 0, 0)</a:t>
            </a:r>
            <a:r>
              <a:rPr lang="zh-CN" altLang="en-US" b="0" i="0" dirty="0">
                <a:solidFill>
                  <a:srgbClr val="222222"/>
                </a:solidFill>
                <a:effectLst/>
                <a:latin typeface="Microsoft Yahei" panose="020B0503020204020204" pitchFamily="34" charset="-122"/>
                <a:ea typeface="Microsoft Yahei" panose="020B0503020204020204" pitchFamily="34" charset="-122"/>
              </a:rPr>
              <a:t>时，它的每一个位置向量都是从原点出发的方向向量。这个方向向量正是获取立方体上特定位置的纹理值所需要的。正是因为这个，我们只需要提供位置向量而不用纹理坐标了。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194371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91335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Microsoft Yahei" panose="020B0503020204020204" pitchFamily="34" charset="-122"/>
                <a:ea typeface="Microsoft Yahei" panose="020B0503020204020204" pitchFamily="34" charset="-122"/>
              </a:rPr>
              <a:t>就像其他对象一样，我们需要绑定它，让之后任何的纹理指令都可以配置当前绑定的纹理：</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可以使用前面载入的图片数据生成一个纹理了。纹理可以通过</a:t>
            </a:r>
            <a:r>
              <a:rPr lang="en-US" altLang="zh-CN" dirty="0"/>
              <a:t>glTexImage2D</a:t>
            </a:r>
            <a:r>
              <a:rPr lang="zh-CN" altLang="en-US" b="0" i="0" dirty="0">
                <a:solidFill>
                  <a:srgbClr val="222222"/>
                </a:solidFill>
                <a:effectLst/>
                <a:latin typeface="Microsoft Yahei" panose="020B0503020204020204" pitchFamily="34" charset="-122"/>
                <a:ea typeface="Microsoft Yahei" panose="020B0503020204020204" pitchFamily="34" charset="-122"/>
              </a:rPr>
              <a:t>来生成：</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我们需要告知</a:t>
            </a:r>
            <a:r>
              <a:rPr lang="en-US" altLang="zh-CN" b="0" i="0" dirty="0">
                <a:solidFill>
                  <a:srgbClr val="222222"/>
                </a:solidFill>
                <a:effectLst/>
                <a:latin typeface="Microsoft Yahei" panose="020B0503020204020204" pitchFamily="34" charset="-122"/>
                <a:ea typeface="Microsoft Yahei" panose="020B0503020204020204" pitchFamily="34" charset="-122"/>
              </a:rPr>
              <a:t>OpenGL</a:t>
            </a:r>
            <a:r>
              <a:rPr lang="zh-CN" altLang="en-US" b="0" i="0" dirty="0">
                <a:solidFill>
                  <a:srgbClr val="222222"/>
                </a:solidFill>
                <a:effectLst/>
                <a:latin typeface="Microsoft Yahei" panose="020B0503020204020204" pitchFamily="34" charset="-122"/>
                <a:ea typeface="Microsoft Yahei" panose="020B0503020204020204" pitchFamily="34" charset="-122"/>
              </a:rPr>
              <a:t>如何采样纹理，所以我们必须使用纹理坐标更新顶点数据：</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接着我们需要调整顶点着色器使其能够接受顶点坐标为一个顶点属性，并把坐标传给片段着色器：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115717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Microsoft Yahei" panose="020B0503020204020204" pitchFamily="34" charset="-122"/>
                <a:ea typeface="Microsoft Yahei" panose="020B0503020204020204" pitchFamily="34" charset="-122"/>
              </a:rPr>
              <a:t>就像其他对象一样，我们需要绑定它，让之后任何的纹理指令都可以配置当前绑定的纹理：可以使用前面载入的图片数据生成一个纹理了。纹理可以通过</a:t>
            </a:r>
            <a:r>
              <a:rPr lang="en-US" altLang="zh-CN" dirty="0"/>
              <a:t>glTexImage2D</a:t>
            </a:r>
            <a:r>
              <a:rPr lang="zh-CN" altLang="en-US" b="0" i="0" dirty="0">
                <a:solidFill>
                  <a:srgbClr val="222222"/>
                </a:solidFill>
                <a:effectLst/>
                <a:latin typeface="Microsoft Yahei" panose="020B0503020204020204" pitchFamily="34" charset="-122"/>
                <a:ea typeface="Microsoft Yahei" panose="020B0503020204020204" pitchFamily="34" charset="-122"/>
              </a:rPr>
              <a:t>来生成：</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我们需要告知</a:t>
            </a:r>
            <a:r>
              <a:rPr lang="en-US" altLang="zh-CN" b="0" i="0" dirty="0">
                <a:solidFill>
                  <a:srgbClr val="222222"/>
                </a:solidFill>
                <a:effectLst/>
                <a:latin typeface="Microsoft Yahei" panose="020B0503020204020204" pitchFamily="34" charset="-122"/>
                <a:ea typeface="Microsoft Yahei" panose="020B0503020204020204" pitchFamily="34" charset="-122"/>
              </a:rPr>
              <a:t>OpenGL</a:t>
            </a:r>
            <a:r>
              <a:rPr lang="zh-CN" altLang="en-US" b="0" i="0" dirty="0">
                <a:solidFill>
                  <a:srgbClr val="222222"/>
                </a:solidFill>
                <a:effectLst/>
                <a:latin typeface="Microsoft Yahei" panose="020B0503020204020204" pitchFamily="34" charset="-122"/>
                <a:ea typeface="Microsoft Yahei" panose="020B0503020204020204" pitchFamily="34" charset="-122"/>
              </a:rPr>
              <a:t>如何采样纹理，所以我们必须使用纹理坐标更新顶点数据</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：接着我们需要调整顶点着色器使其能够接受顶点坐标为一个顶点属性，并把坐标传给片段着色器：</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16961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Microsoft Yahei" panose="020B0503020204020204" pitchFamily="34" charset="-122"/>
                <a:ea typeface="Microsoft Yahei" panose="020B0503020204020204" pitchFamily="34" charset="-122"/>
              </a:rPr>
              <a:t>将多个纹理组合起来映射到一张纹理上的一种纹理类型：</a:t>
            </a:r>
            <a:r>
              <a:rPr lang="zh-CN" altLang="en-US" dirty="0"/>
              <a:t>立方体贴图</a:t>
            </a:r>
            <a:r>
              <a:rPr lang="en-US" altLang="zh-CN" b="0" i="0" dirty="0">
                <a:solidFill>
                  <a:srgbClr val="222222"/>
                </a:solidFill>
                <a:effectLst/>
                <a:latin typeface="Microsoft Yahei" panose="020B0503020204020204" pitchFamily="34" charset="-122"/>
                <a:ea typeface="Microsoft Yahei" panose="020B0503020204020204" pitchFamily="34" charset="-122"/>
              </a:rPr>
              <a:t>(Cube Map)</a:t>
            </a:r>
            <a:r>
              <a:rPr lang="zh-CN" altLang="en-US" b="0" i="0" dirty="0">
                <a:solidFill>
                  <a:srgbClr val="222222"/>
                </a:solidFill>
                <a:effectLst/>
                <a:latin typeface="Microsoft Yahei" panose="020B0503020204020204" pitchFamily="34" charset="-122"/>
                <a:ea typeface="Microsoft Yahei" panose="020B0503020204020204" pitchFamily="34" charset="-122"/>
              </a:rPr>
              <a:t>。</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立方体贴图就是一个包含了</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纹理的纹理，每个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纹理都组成了立方体的一个面：一个有纹理的立方体。</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立方体贴图有一个非常有用的特性，它可以通过一个方向向量来进行索引</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采样。</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只要立方体的中心位于原点，我们就能使用立方体的实际位置向量来对立方体贴图进行采样了。接下来，我们可以将所有顶点的纹理坐标当做是立方体的顶点位置。最终得到的结果就是可以访问立方体贴图上正确</a:t>
            </a:r>
            <a:r>
              <a:rPr lang="zh-CN" altLang="en-US" dirty="0"/>
              <a:t>面</a:t>
            </a:r>
            <a:r>
              <a:rPr lang="en-US" altLang="zh-CN" b="0" i="0" dirty="0">
                <a:solidFill>
                  <a:srgbClr val="222222"/>
                </a:solidFill>
                <a:effectLst/>
                <a:latin typeface="Microsoft Yahei" panose="020B0503020204020204" pitchFamily="34" charset="-122"/>
                <a:ea typeface="Microsoft Yahei" panose="020B0503020204020204" pitchFamily="34" charset="-122"/>
              </a:rPr>
              <a:t>(Face)</a:t>
            </a:r>
            <a:r>
              <a:rPr lang="zh-CN" altLang="en-US" b="0" i="0" dirty="0">
                <a:solidFill>
                  <a:srgbClr val="222222"/>
                </a:solidFill>
                <a:effectLst/>
                <a:latin typeface="Microsoft Yahei" panose="020B0503020204020204" pitchFamily="34" charset="-122"/>
                <a:ea typeface="Microsoft Yahei" panose="020B0503020204020204" pitchFamily="34" charset="-122"/>
              </a:rPr>
              <a:t>纹理的一个纹理坐标。</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天空盒是一个包含了整个场景的（大）立方体，它包含周围环境的</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个图像，让玩家以为他处在一个比实际大得多的环境当中。</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r>
              <a:rPr lang="zh-CN" altLang="en-US" b="0" i="0" dirty="0">
                <a:solidFill>
                  <a:srgbClr val="222222"/>
                </a:solidFill>
                <a:effectLst/>
                <a:latin typeface="Microsoft Yahei" panose="020B0503020204020204" pitchFamily="34" charset="-122"/>
                <a:ea typeface="Microsoft Yahei" panose="020B0503020204020204" pitchFamily="34" charset="-122"/>
              </a:rPr>
              <a:t>用于贴图</a:t>
            </a:r>
            <a:r>
              <a:rPr lang="en-US" altLang="zh-CN" b="0" i="0" dirty="0">
                <a:solidFill>
                  <a:srgbClr val="222222"/>
                </a:solidFill>
                <a:effectLst/>
                <a:latin typeface="Microsoft Yahei" panose="020B0503020204020204" pitchFamily="34" charset="-122"/>
                <a:ea typeface="Microsoft Yahei" panose="020B0503020204020204" pitchFamily="34" charset="-122"/>
              </a:rPr>
              <a:t>3D</a:t>
            </a:r>
            <a:r>
              <a:rPr lang="zh-CN" altLang="en-US" b="0" i="0" dirty="0">
                <a:solidFill>
                  <a:srgbClr val="222222"/>
                </a:solidFill>
                <a:effectLst/>
                <a:latin typeface="Microsoft Yahei" panose="020B0503020204020204" pitchFamily="34" charset="-122"/>
                <a:ea typeface="Microsoft Yahei" panose="020B0503020204020204" pitchFamily="34" charset="-122"/>
              </a:rPr>
              <a:t>立方体的立方体贴图可以使用立方体的位置作为纹理坐标来采样。当立方体处于原点</a:t>
            </a:r>
            <a:r>
              <a:rPr lang="en-US" altLang="zh-CN" b="0" i="0" dirty="0">
                <a:solidFill>
                  <a:srgbClr val="222222"/>
                </a:solidFill>
                <a:effectLst/>
                <a:latin typeface="Microsoft Yahei" panose="020B0503020204020204" pitchFamily="34" charset="-122"/>
                <a:ea typeface="Microsoft Yahei" panose="020B0503020204020204" pitchFamily="34" charset="-122"/>
              </a:rPr>
              <a:t>(0, 0, 0)</a:t>
            </a:r>
            <a:r>
              <a:rPr lang="zh-CN" altLang="en-US" b="0" i="0" dirty="0">
                <a:solidFill>
                  <a:srgbClr val="222222"/>
                </a:solidFill>
                <a:effectLst/>
                <a:latin typeface="Microsoft Yahei" panose="020B0503020204020204" pitchFamily="34" charset="-122"/>
                <a:ea typeface="Microsoft Yahei" panose="020B0503020204020204" pitchFamily="34" charset="-122"/>
              </a:rPr>
              <a:t>时，它的每一个位置向量都是从原点出发的方向向量。这个方向向量正是获取立方体上特定位置的纹理值所需要的。正是因为这个，我们只需要提供位置向量而不用纹理坐标了。</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251913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214608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784768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14174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4193393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5583" y="2600370"/>
            <a:ext cx="7831392" cy="1036168"/>
          </a:xfrm>
        </p:spPr>
        <p:txBody>
          <a:bodyPr/>
          <a:lstStyle/>
          <a:p>
            <a:r>
              <a:rPr lang="zh-CN" altLang="en-US" sz="4800" dirty="0">
                <a:ea typeface="+mn-ea"/>
                <a:cs typeface="+mn-ea"/>
              </a:rPr>
              <a:t>纹理映射</a:t>
            </a:r>
            <a:endParaRPr sz="4800" dirty="0">
              <a:ea typeface="+mn-ea"/>
              <a:cs typeface="+mn-ea"/>
            </a:endParaRPr>
          </a:p>
        </p:txBody>
      </p:sp>
      <p:sp>
        <p:nvSpPr>
          <p:cNvPr id="4" name="文本占位符 3"/>
          <p:cNvSpPr>
            <a:spLocks noGrp="1"/>
          </p:cNvSpPr>
          <p:nvPr>
            <p:ph type="body" sz="quarter" idx="11"/>
          </p:nvPr>
        </p:nvSpPr>
        <p:spPr>
          <a:xfrm>
            <a:off x="545583" y="1721530"/>
            <a:ext cx="5798382" cy="878840"/>
          </a:xfrm>
        </p:spPr>
        <p:txBody>
          <a:bodyPr/>
          <a:lstStyle/>
          <a:p>
            <a:r>
              <a:rPr lang="en-US" altLang="zh-CN" dirty="0">
                <a:ea typeface="+mn-ea"/>
                <a:cs typeface="+mn-ea"/>
              </a:rPr>
              <a:t>OpenGL</a:t>
            </a: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4" name="矩形 13"/>
          <p:cNvSpPr/>
          <p:nvPr/>
        </p:nvSpPr>
        <p:spPr>
          <a:xfrm>
            <a:off x="667503" y="4139114"/>
            <a:ext cx="3680976" cy="70675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 </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lang="en-US" altLang="zh-CN" sz="2000" dirty="0">
                <a:solidFill>
                  <a:schemeClr val="accent1"/>
                </a:solidFill>
                <a:latin typeface="Arial" panose="020B0604020202020204"/>
                <a:cs typeface="+mn-ea"/>
              </a:rPr>
              <a:t>2023</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/12/22</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D1685F-958F-2FA4-D36C-79EE8BBF2A2F}"/>
              </a:ext>
            </a:extLst>
          </p:cNvPr>
          <p:cNvPicPr>
            <a:picLocks noChangeAspect="1"/>
          </p:cNvPicPr>
          <p:nvPr/>
        </p:nvPicPr>
        <p:blipFill>
          <a:blip r:embed="rId3"/>
          <a:stretch>
            <a:fillRect/>
          </a:stretch>
        </p:blipFill>
        <p:spPr>
          <a:xfrm>
            <a:off x="660400" y="1855811"/>
            <a:ext cx="7994829" cy="1953396"/>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57799947-44B3-5C4D-AB09-7A1B792E4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204" y="4048563"/>
            <a:ext cx="2730922" cy="2552264"/>
          </a:xfrm>
          <a:prstGeom prst="rect">
            <a:avLst/>
          </a:prstGeom>
        </p:spPr>
      </p:pic>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纹理映射</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10</a:t>
            </a:fld>
            <a:endParaRPr lang="zh-CN" altLang="en-US" dirty="0"/>
          </a:p>
        </p:txBody>
      </p:sp>
      <p:sp>
        <p:nvSpPr>
          <p:cNvPr id="5" name="文本占位符 6">
            <a:extLst>
              <a:ext uri="{FF2B5EF4-FFF2-40B4-BE49-F238E27FC236}">
                <a16:creationId xmlns:a16="http://schemas.microsoft.com/office/drawing/2014/main" id="{8456B1EE-92A5-0DCC-56EE-4927270679C1}"/>
              </a:ext>
            </a:extLst>
          </p:cNvPr>
          <p:cNvSpPr txBox="1">
            <a:spLocks/>
          </p:cNvSpPr>
          <p:nvPr/>
        </p:nvSpPr>
        <p:spPr>
          <a:xfrm>
            <a:off x="778205" y="1265754"/>
            <a:ext cx="2377950"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球体</a:t>
            </a:r>
            <a:endPar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endParaRPr>
          </a:p>
        </p:txBody>
      </p:sp>
      <p:sp>
        <p:nvSpPr>
          <p:cNvPr id="18" name="文本占位符 6">
            <a:extLst>
              <a:ext uri="{FF2B5EF4-FFF2-40B4-BE49-F238E27FC236}">
                <a16:creationId xmlns:a16="http://schemas.microsoft.com/office/drawing/2014/main" id="{CF813759-383A-94B7-BD14-5B7149A2E800}"/>
              </a:ext>
            </a:extLst>
          </p:cNvPr>
          <p:cNvSpPr txBox="1">
            <a:spLocks/>
          </p:cNvSpPr>
          <p:nvPr/>
        </p:nvSpPr>
        <p:spPr>
          <a:xfrm>
            <a:off x="3050986" y="4311655"/>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p1</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19" name="文本占位符 6">
            <a:extLst>
              <a:ext uri="{FF2B5EF4-FFF2-40B4-BE49-F238E27FC236}">
                <a16:creationId xmlns:a16="http://schemas.microsoft.com/office/drawing/2014/main" id="{170EB1DA-A3C3-19A6-5C4C-84FC1A545058}"/>
              </a:ext>
            </a:extLst>
          </p:cNvPr>
          <p:cNvSpPr txBox="1">
            <a:spLocks/>
          </p:cNvSpPr>
          <p:nvPr/>
        </p:nvSpPr>
        <p:spPr>
          <a:xfrm>
            <a:off x="2829307" y="4968338"/>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p2</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20" name="文本占位符 6">
            <a:extLst>
              <a:ext uri="{FF2B5EF4-FFF2-40B4-BE49-F238E27FC236}">
                <a16:creationId xmlns:a16="http://schemas.microsoft.com/office/drawing/2014/main" id="{65F6AFCE-1705-9EC4-B39C-02025377C65D}"/>
              </a:ext>
            </a:extLst>
          </p:cNvPr>
          <p:cNvSpPr txBox="1">
            <a:spLocks/>
          </p:cNvSpPr>
          <p:nvPr/>
        </p:nvSpPr>
        <p:spPr>
          <a:xfrm>
            <a:off x="3290359" y="4952211"/>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p3</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pic>
        <p:nvPicPr>
          <p:cNvPr id="15" name="图片 14">
            <a:extLst>
              <a:ext uri="{FF2B5EF4-FFF2-40B4-BE49-F238E27FC236}">
                <a16:creationId xmlns:a16="http://schemas.microsoft.com/office/drawing/2014/main" id="{48B0C376-4869-32D8-492C-1FCFC15996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4930" y="4121891"/>
            <a:ext cx="4957872" cy="2478936"/>
          </a:xfrm>
          <a:prstGeom prst="rect">
            <a:avLst/>
          </a:prstGeom>
        </p:spPr>
      </p:pic>
      <p:sp>
        <p:nvSpPr>
          <p:cNvPr id="21" name="文本占位符 6">
            <a:extLst>
              <a:ext uri="{FF2B5EF4-FFF2-40B4-BE49-F238E27FC236}">
                <a16:creationId xmlns:a16="http://schemas.microsoft.com/office/drawing/2014/main" id="{64D7D59D-58C7-575D-73FC-F9F615CDBE95}"/>
              </a:ext>
            </a:extLst>
          </p:cNvPr>
          <p:cNvSpPr txBox="1">
            <a:spLocks/>
          </p:cNvSpPr>
          <p:nvPr/>
        </p:nvSpPr>
        <p:spPr>
          <a:xfrm>
            <a:off x="8308764" y="3910455"/>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p1</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4" name="直角三角形 3">
            <a:extLst>
              <a:ext uri="{FF2B5EF4-FFF2-40B4-BE49-F238E27FC236}">
                <a16:creationId xmlns:a16="http://schemas.microsoft.com/office/drawing/2014/main" id="{AB765980-9AC6-387C-F6D7-B65265C00FE8}"/>
              </a:ext>
            </a:extLst>
          </p:cNvPr>
          <p:cNvSpPr/>
          <p:nvPr/>
        </p:nvSpPr>
        <p:spPr>
          <a:xfrm rot="16200000">
            <a:off x="8018497" y="4158849"/>
            <a:ext cx="588469" cy="519544"/>
          </a:xfrm>
          <a:prstGeom prst="rtTriangle">
            <a:avLst/>
          </a:prstGeom>
          <a:solidFill>
            <a:schemeClr val="accent2">
              <a:lumMod val="40000"/>
              <a:lumOff val="60000"/>
              <a:alpha val="7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9C2AB27-01E5-B3BD-DE08-D703EADDF9AC}"/>
              </a:ext>
            </a:extLst>
          </p:cNvPr>
          <p:cNvCxnSpPr>
            <a:cxnSpLocks/>
          </p:cNvCxnSpPr>
          <p:nvPr/>
        </p:nvCxnSpPr>
        <p:spPr>
          <a:xfrm flipV="1">
            <a:off x="5652654" y="4311655"/>
            <a:ext cx="0" cy="2439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1" name="直接箭头连接符 10">
            <a:extLst>
              <a:ext uri="{FF2B5EF4-FFF2-40B4-BE49-F238E27FC236}">
                <a16:creationId xmlns:a16="http://schemas.microsoft.com/office/drawing/2014/main" id="{7058782E-C443-C8EA-FFD7-A0D229D5AEF8}"/>
              </a:ext>
            </a:extLst>
          </p:cNvPr>
          <p:cNvCxnSpPr>
            <a:cxnSpLocks/>
          </p:cNvCxnSpPr>
          <p:nvPr/>
        </p:nvCxnSpPr>
        <p:spPr>
          <a:xfrm>
            <a:off x="5652654" y="6751133"/>
            <a:ext cx="5711541"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17" name="文本占位符 6">
            <a:extLst>
              <a:ext uri="{FF2B5EF4-FFF2-40B4-BE49-F238E27FC236}">
                <a16:creationId xmlns:a16="http://schemas.microsoft.com/office/drawing/2014/main" id="{70025745-1B04-DC50-ECDA-EB428593A962}"/>
              </a:ext>
            </a:extLst>
          </p:cNvPr>
          <p:cNvSpPr txBox="1">
            <a:spLocks/>
          </p:cNvSpPr>
          <p:nvPr/>
        </p:nvSpPr>
        <p:spPr>
          <a:xfrm>
            <a:off x="5626067" y="3983947"/>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err="1">
                <a:solidFill>
                  <a:srgbClr val="002060"/>
                </a:solidFill>
                <a:latin typeface="微软雅黑" panose="020B0503020204020204" charset="-122"/>
                <a:ea typeface="微软雅黑" panose="020B0503020204020204" charset="-122"/>
                <a:cs typeface="+mn-ea"/>
                <a:sym typeface="Wingdings" panose="05000000000000000000" pitchFamily="2" charset="2"/>
              </a:rPr>
              <a:t>i</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22" name="文本占位符 6">
            <a:extLst>
              <a:ext uri="{FF2B5EF4-FFF2-40B4-BE49-F238E27FC236}">
                <a16:creationId xmlns:a16="http://schemas.microsoft.com/office/drawing/2014/main" id="{1B9E39DF-9C12-FB89-45AE-39576D00343B}"/>
              </a:ext>
            </a:extLst>
          </p:cNvPr>
          <p:cNvSpPr txBox="1">
            <a:spLocks/>
          </p:cNvSpPr>
          <p:nvPr/>
        </p:nvSpPr>
        <p:spPr>
          <a:xfrm>
            <a:off x="11480565" y="6475380"/>
            <a:ext cx="443357"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rPr>
              <a:t>j</a:t>
            </a:r>
          </a:p>
        </p:txBody>
      </p:sp>
    </p:spTree>
    <p:extLst>
      <p:ext uri="{BB962C8B-B14F-4D97-AF65-F5344CB8AC3E}">
        <p14:creationId xmlns:p14="http://schemas.microsoft.com/office/powerpoint/2010/main" val="12314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背景贴图</a:t>
            </a:r>
            <a:r>
              <a:rPr lang="en-US" altLang="zh-CN" dirty="0">
                <a:solidFill>
                  <a:srgbClr val="445437"/>
                </a:solidFill>
                <a:latin typeface="微软雅黑" panose="020B0503020204020204" charset="-122"/>
                <a:ea typeface="微软雅黑" panose="020B0503020204020204" charset="-122"/>
                <a:cs typeface="+mn-ea"/>
                <a:sym typeface="+mn-ea"/>
              </a:rPr>
              <a:t>——</a:t>
            </a:r>
            <a:r>
              <a:rPr lang="zh-CN" altLang="en-US" dirty="0">
                <a:solidFill>
                  <a:srgbClr val="445437"/>
                </a:solidFill>
                <a:latin typeface="微软雅黑" panose="020B0503020204020204" charset="-122"/>
                <a:ea typeface="微软雅黑" panose="020B0503020204020204" charset="-122"/>
                <a:cs typeface="+mn-ea"/>
                <a:sym typeface="+mn-ea"/>
              </a:rPr>
              <a:t>天空盒</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11</a:t>
            </a:fld>
            <a:endParaRPr lang="zh-CN" altLang="en-US" dirty="0"/>
          </a:p>
        </p:txBody>
      </p:sp>
      <p:pic>
        <p:nvPicPr>
          <p:cNvPr id="5" name="图片 4">
            <a:extLst>
              <a:ext uri="{FF2B5EF4-FFF2-40B4-BE49-F238E27FC236}">
                <a16:creationId xmlns:a16="http://schemas.microsoft.com/office/drawing/2014/main" id="{59E780EF-09C4-9A04-76A4-48B383AF8779}"/>
              </a:ext>
            </a:extLst>
          </p:cNvPr>
          <p:cNvPicPr>
            <a:picLocks noChangeAspect="1"/>
          </p:cNvPicPr>
          <p:nvPr/>
        </p:nvPicPr>
        <p:blipFill>
          <a:blip r:embed="rId3"/>
          <a:stretch>
            <a:fillRect/>
          </a:stretch>
        </p:blipFill>
        <p:spPr>
          <a:xfrm>
            <a:off x="1216933" y="1793052"/>
            <a:ext cx="2622034" cy="4099529"/>
          </a:xfrm>
          <a:prstGeom prst="rect">
            <a:avLst/>
          </a:prstGeom>
          <a:ln>
            <a:noFill/>
          </a:ln>
          <a:effectLst>
            <a:outerShdw blurRad="292100" dist="139700" dir="2700000" algn="tl" rotWithShape="0">
              <a:srgbClr val="333333">
                <a:alpha val="65000"/>
              </a:srgbClr>
            </a:outerShdw>
          </a:effectLst>
        </p:spPr>
      </p:pic>
      <p:sp>
        <p:nvSpPr>
          <p:cNvPr id="9" name="文本占位符 6">
            <a:extLst>
              <a:ext uri="{FF2B5EF4-FFF2-40B4-BE49-F238E27FC236}">
                <a16:creationId xmlns:a16="http://schemas.microsoft.com/office/drawing/2014/main" id="{B61716D2-91FD-9046-FCBE-EC669EA1349C}"/>
              </a:ext>
            </a:extLst>
          </p:cNvPr>
          <p:cNvSpPr txBox="1">
            <a:spLocks/>
          </p:cNvSpPr>
          <p:nvPr/>
        </p:nvSpPr>
        <p:spPr>
          <a:xfrm>
            <a:off x="660400" y="910690"/>
            <a:ext cx="4638965" cy="827727"/>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3000"/>
              </a:lnSpc>
              <a:spcBef>
                <a:spcPts val="0"/>
              </a:spcBef>
              <a:buFont typeface="Wingdings" panose="05000000000000000000" pitchFamily="2" charset="2"/>
              <a:buChar char="ü"/>
              <a:defRPr/>
            </a:pPr>
            <a:r>
              <a:rPr lang="zh-CN" altLang="en-US" b="0" i="0" dirty="0">
                <a:solidFill>
                  <a:srgbClr val="222222"/>
                </a:solidFill>
                <a:effectLst/>
                <a:latin typeface="Microsoft Yahei" panose="020B0503020204020204" pitchFamily="34" charset="-122"/>
                <a:ea typeface="Microsoft Yahei" panose="020B0503020204020204" pitchFamily="34" charset="-122"/>
              </a:rPr>
              <a:t>中心位于原点</a:t>
            </a:r>
            <a:r>
              <a:rPr lang="en-US" altLang="zh-CN" b="0" i="0" dirty="0">
                <a:solidFill>
                  <a:srgbClr val="222222"/>
                </a:solidFill>
                <a:effectLst/>
                <a:latin typeface="Microsoft Yahei" panose="020B0503020204020204" pitchFamily="34" charset="-122"/>
                <a:ea typeface="Microsoft Yahei" panose="020B0503020204020204" pitchFamily="34" charset="-122"/>
                <a:sym typeface="Wingdings" panose="05000000000000000000" pitchFamily="2" charset="2"/>
              </a:rPr>
              <a:t></a:t>
            </a:r>
            <a:r>
              <a:rPr lang="zh-CN" altLang="en-US" i="0" dirty="0">
                <a:solidFill>
                  <a:schemeClr val="accent6">
                    <a:lumMod val="50000"/>
                  </a:schemeClr>
                </a:solidFill>
                <a:effectLst/>
                <a:latin typeface="Microsoft Yahei" panose="020B0503020204020204" pitchFamily="34" charset="-122"/>
                <a:ea typeface="Microsoft Yahei" panose="020B0503020204020204" pitchFamily="34" charset="-122"/>
                <a:sym typeface="Wingdings" panose="05000000000000000000" pitchFamily="2" charset="2"/>
              </a:rPr>
              <a:t>用</a:t>
            </a:r>
            <a:r>
              <a:rPr lang="zh-CN" altLang="en-US" i="0" dirty="0">
                <a:solidFill>
                  <a:schemeClr val="accent6">
                    <a:lumMod val="50000"/>
                  </a:schemeClr>
                </a:solidFill>
                <a:effectLst/>
                <a:latin typeface="Microsoft Yahei" panose="020B0503020204020204" pitchFamily="34" charset="-122"/>
                <a:ea typeface="Microsoft Yahei" panose="020B0503020204020204" pitchFamily="34" charset="-122"/>
              </a:rPr>
              <a:t>立方体的实际位置向量来对立方体贴图进行采样</a:t>
            </a:r>
            <a:endParaRPr lang="zh-CN" altLang="en-US" dirty="0">
              <a:solidFill>
                <a:schemeClr val="accent6">
                  <a:lumMod val="50000"/>
                </a:schemeClr>
              </a:solidFill>
            </a:endParaRPr>
          </a:p>
        </p:txBody>
      </p:sp>
      <p:sp>
        <p:nvSpPr>
          <p:cNvPr id="10" name="文本占位符 6">
            <a:extLst>
              <a:ext uri="{FF2B5EF4-FFF2-40B4-BE49-F238E27FC236}">
                <a16:creationId xmlns:a16="http://schemas.microsoft.com/office/drawing/2014/main" id="{6999DB1D-1EA6-6830-EC76-6ECCE94B40DB}"/>
              </a:ext>
            </a:extLst>
          </p:cNvPr>
          <p:cNvSpPr txBox="1">
            <a:spLocks/>
          </p:cNvSpPr>
          <p:nvPr/>
        </p:nvSpPr>
        <p:spPr>
          <a:xfrm>
            <a:off x="5680514" y="910690"/>
            <a:ext cx="5628362" cy="4674421"/>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3000"/>
              </a:lnSpc>
              <a:spcBef>
                <a:spcPts val="0"/>
              </a:spcBef>
              <a:buFont typeface="Wingdings" panose="05000000000000000000" pitchFamily="2" charset="2"/>
              <a:buChar char="ü"/>
              <a:defRPr/>
            </a:pPr>
            <a:r>
              <a:rPr lang="zh-CN" altLang="en-US" b="0" dirty="0">
                <a:solidFill>
                  <a:srgbClr val="222222"/>
                </a:solidFill>
                <a:latin typeface="Microsoft Yahei" panose="020B0503020204020204" pitchFamily="34" charset="-122"/>
                <a:ea typeface="Microsoft Yahei" panose="020B0503020204020204" pitchFamily="34" charset="-122"/>
              </a:rPr>
              <a:t>为天空盒单独设置着色器</a:t>
            </a:r>
            <a:endParaRPr lang="en-US" altLang="zh-CN" b="0" dirty="0">
              <a:solidFill>
                <a:srgbClr val="222222"/>
              </a:solidFill>
              <a:latin typeface="Microsoft Yahei" panose="020B0503020204020204" pitchFamily="34" charset="-122"/>
              <a:ea typeface="Microsoft Yahei" panose="020B0503020204020204" pitchFamily="34" charset="-122"/>
            </a:endParaRPr>
          </a:p>
          <a:p>
            <a:pPr lvl="1">
              <a:lnSpc>
                <a:spcPts val="3000"/>
              </a:lnSpc>
              <a:spcBef>
                <a:spcPts val="0"/>
              </a:spcBef>
              <a:defRPr/>
            </a:pPr>
            <a:r>
              <a:rPr lang="zh-CN" altLang="en-US" sz="2000" b="0" dirty="0">
                <a:solidFill>
                  <a:srgbClr val="222222"/>
                </a:solidFill>
                <a:latin typeface="Microsoft Yahei" panose="020B0503020204020204" pitchFamily="34" charset="-122"/>
                <a:ea typeface="Microsoft Yahei" panose="020B0503020204020204" pitchFamily="34" charset="-122"/>
              </a:rPr>
              <a:t>顶点着色器</a:t>
            </a:r>
            <a:r>
              <a:rPr lang="en-US" altLang="zh-CN" sz="2000" b="0" dirty="0">
                <a:solidFill>
                  <a:srgbClr val="222222"/>
                </a:solidFill>
                <a:latin typeface="Microsoft Yahei" panose="020B0503020204020204" pitchFamily="34" charset="-122"/>
                <a:ea typeface="Microsoft Yahei" panose="020B0503020204020204" pitchFamily="34" charset="-122"/>
              </a:rPr>
              <a:t>--</a:t>
            </a:r>
            <a:r>
              <a:rPr lang="zh-CN" altLang="en-US" sz="2000" b="0" i="0" dirty="0">
                <a:solidFill>
                  <a:srgbClr val="222222"/>
                </a:solidFill>
                <a:effectLst/>
                <a:latin typeface="Microsoft Yahei" panose="020B0503020204020204" pitchFamily="34" charset="-122"/>
                <a:ea typeface="Microsoft Yahei" panose="020B0503020204020204" pitchFamily="34" charset="-122"/>
              </a:rPr>
              <a:t>将输入的</a:t>
            </a:r>
            <a:r>
              <a:rPr lang="zh-CN" altLang="en-US" sz="2000" b="1" i="0" dirty="0">
                <a:solidFill>
                  <a:schemeClr val="accent6">
                    <a:lumMod val="50000"/>
                  </a:schemeClr>
                </a:solidFill>
                <a:effectLst/>
                <a:latin typeface="Microsoft Yahei" panose="020B0503020204020204" pitchFamily="34" charset="-122"/>
                <a:ea typeface="Microsoft Yahei" panose="020B0503020204020204" pitchFamily="34" charset="-122"/>
              </a:rPr>
              <a:t>位置向量</a:t>
            </a:r>
            <a:r>
              <a:rPr lang="zh-CN" altLang="en-US" sz="2000" b="0" i="0" dirty="0">
                <a:solidFill>
                  <a:srgbClr val="222222"/>
                </a:solidFill>
                <a:effectLst/>
                <a:latin typeface="Microsoft Yahei" panose="020B0503020204020204" pitchFamily="34" charset="-122"/>
                <a:ea typeface="Microsoft Yahei" panose="020B0503020204020204" pitchFamily="34" charset="-122"/>
              </a:rPr>
              <a:t>作为输出给片元着色器的</a:t>
            </a:r>
            <a:r>
              <a:rPr lang="zh-CN" altLang="en-US" sz="2000" b="1" i="0" dirty="0">
                <a:solidFill>
                  <a:schemeClr val="accent6">
                    <a:lumMod val="50000"/>
                  </a:schemeClr>
                </a:solidFill>
                <a:effectLst/>
                <a:latin typeface="Microsoft Yahei" panose="020B0503020204020204" pitchFamily="34" charset="-122"/>
                <a:ea typeface="Microsoft Yahei" panose="020B0503020204020204" pitchFamily="34" charset="-122"/>
              </a:rPr>
              <a:t>纹理坐标</a:t>
            </a:r>
            <a:endParaRPr lang="en-US" altLang="zh-CN" sz="2000" b="1" dirty="0">
              <a:solidFill>
                <a:schemeClr val="accent6">
                  <a:lumMod val="50000"/>
                </a:schemeClr>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b="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457200" lvl="1" indent="0">
              <a:lnSpc>
                <a:spcPts val="3000"/>
              </a:lnSpc>
              <a:spcBef>
                <a:spcPts val="0"/>
              </a:spcBef>
              <a:buNone/>
              <a:defRPr/>
            </a:pPr>
            <a:endParaRPr lang="en-US" altLang="zh-CN" sz="2000" b="0" dirty="0">
              <a:solidFill>
                <a:srgbClr val="222222"/>
              </a:solidFill>
              <a:latin typeface="Microsoft Yahei" panose="020B0503020204020204" pitchFamily="34" charset="-122"/>
              <a:ea typeface="Microsoft Yahei" panose="020B0503020204020204" pitchFamily="34" charset="-122"/>
            </a:endParaRPr>
          </a:p>
          <a:p>
            <a:pPr lvl="1">
              <a:lnSpc>
                <a:spcPts val="3000"/>
              </a:lnSpc>
              <a:spcBef>
                <a:spcPts val="0"/>
              </a:spcBef>
              <a:defRPr/>
            </a:pPr>
            <a:r>
              <a:rPr lang="zh-CN" altLang="en-US" sz="2000" b="0" dirty="0">
                <a:solidFill>
                  <a:srgbClr val="222222"/>
                </a:solidFill>
                <a:latin typeface="Microsoft Yahei" panose="020B0503020204020204" pitchFamily="34" charset="-122"/>
                <a:ea typeface="Microsoft Yahei" panose="020B0503020204020204" pitchFamily="34" charset="-122"/>
              </a:rPr>
              <a:t>片元着色器</a:t>
            </a:r>
            <a:r>
              <a:rPr lang="en-US" altLang="zh-CN" sz="2000" b="0" dirty="0">
                <a:solidFill>
                  <a:srgbClr val="222222"/>
                </a:solidFill>
                <a:latin typeface="Microsoft Yahei" panose="020B0503020204020204" pitchFamily="34" charset="-122"/>
                <a:ea typeface="Microsoft Yahei" panose="020B0503020204020204" pitchFamily="34" charset="-122"/>
              </a:rPr>
              <a:t>--</a:t>
            </a:r>
            <a:r>
              <a:rPr lang="zh-CN" altLang="en-US" sz="2000" b="0" i="0" dirty="0">
                <a:solidFill>
                  <a:srgbClr val="222222"/>
                </a:solidFill>
                <a:effectLst/>
                <a:latin typeface="Microsoft Yahei" panose="020B0503020204020204" pitchFamily="34" charset="-122"/>
                <a:ea typeface="Microsoft Yahei" panose="020B0503020204020204" pitchFamily="34" charset="-122"/>
              </a:rPr>
              <a:t>使用纹理的方向向量从立方体贴图中采样纹理值</a:t>
            </a:r>
            <a:endParaRPr lang="zh-CN" altLang="en-US" sz="2000" dirty="0">
              <a:solidFill>
                <a:schemeClr val="accent6">
                  <a:lumMod val="50000"/>
                </a:schemeClr>
              </a:solidFill>
            </a:endParaRPr>
          </a:p>
        </p:txBody>
      </p:sp>
      <p:pic>
        <p:nvPicPr>
          <p:cNvPr id="12" name="图片 11">
            <a:extLst>
              <a:ext uri="{FF2B5EF4-FFF2-40B4-BE49-F238E27FC236}">
                <a16:creationId xmlns:a16="http://schemas.microsoft.com/office/drawing/2014/main" id="{E818925D-080B-1865-17E3-83F201414E1F}"/>
              </a:ext>
            </a:extLst>
          </p:cNvPr>
          <p:cNvPicPr>
            <a:picLocks noChangeAspect="1"/>
          </p:cNvPicPr>
          <p:nvPr/>
        </p:nvPicPr>
        <p:blipFill>
          <a:blip r:embed="rId4"/>
          <a:stretch>
            <a:fillRect/>
          </a:stretch>
        </p:blipFill>
        <p:spPr>
          <a:xfrm>
            <a:off x="6390662" y="2284180"/>
            <a:ext cx="4208066" cy="245034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DEFA3B27-F1DE-2BB2-8F59-C5F2784505FA}"/>
              </a:ext>
            </a:extLst>
          </p:cNvPr>
          <p:cNvPicPr>
            <a:picLocks noChangeAspect="1"/>
          </p:cNvPicPr>
          <p:nvPr/>
        </p:nvPicPr>
        <p:blipFill>
          <a:blip r:embed="rId5"/>
          <a:stretch>
            <a:fillRect/>
          </a:stretch>
        </p:blipFill>
        <p:spPr>
          <a:xfrm>
            <a:off x="6390662" y="5655114"/>
            <a:ext cx="4038950" cy="510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55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背景贴图</a:t>
            </a:r>
            <a:r>
              <a:rPr lang="en-US" altLang="zh-CN" dirty="0">
                <a:solidFill>
                  <a:srgbClr val="445437"/>
                </a:solidFill>
                <a:latin typeface="微软雅黑" panose="020B0503020204020204" charset="-122"/>
                <a:ea typeface="微软雅黑" panose="020B0503020204020204" charset="-122"/>
                <a:cs typeface="+mn-ea"/>
                <a:sym typeface="+mn-ea"/>
              </a:rPr>
              <a:t>——</a:t>
            </a:r>
            <a:r>
              <a:rPr lang="zh-CN" altLang="en-US" dirty="0">
                <a:solidFill>
                  <a:srgbClr val="445437"/>
                </a:solidFill>
                <a:latin typeface="微软雅黑" panose="020B0503020204020204" charset="-122"/>
                <a:ea typeface="微软雅黑" panose="020B0503020204020204" charset="-122"/>
                <a:cs typeface="+mn-ea"/>
                <a:sym typeface="+mn-ea"/>
              </a:rPr>
              <a:t>天空盒</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12</a:t>
            </a:fld>
            <a:endParaRPr lang="zh-CN" altLang="en-US" dirty="0"/>
          </a:p>
        </p:txBody>
      </p:sp>
      <p:sp>
        <p:nvSpPr>
          <p:cNvPr id="9" name="文本占位符 6">
            <a:extLst>
              <a:ext uri="{FF2B5EF4-FFF2-40B4-BE49-F238E27FC236}">
                <a16:creationId xmlns:a16="http://schemas.microsoft.com/office/drawing/2014/main" id="{B61716D2-91FD-9046-FCBE-EC669EA1349C}"/>
              </a:ext>
            </a:extLst>
          </p:cNvPr>
          <p:cNvSpPr txBox="1">
            <a:spLocks/>
          </p:cNvSpPr>
          <p:nvPr/>
        </p:nvSpPr>
        <p:spPr>
          <a:xfrm>
            <a:off x="660400" y="1400636"/>
            <a:ext cx="5885873" cy="442493"/>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3000"/>
              </a:lnSpc>
              <a:spcBef>
                <a:spcPts val="0"/>
              </a:spcBef>
              <a:buFont typeface="Wingdings" panose="05000000000000000000" pitchFamily="2" charset="2"/>
              <a:buChar char="ü"/>
              <a:defRPr/>
            </a:pPr>
            <a:r>
              <a:rPr lang="zh-CN" altLang="en-US" b="0" dirty="0">
                <a:solidFill>
                  <a:srgbClr val="222222"/>
                </a:solidFill>
                <a:latin typeface="Microsoft Yahei" panose="020B0503020204020204" pitchFamily="34" charset="-122"/>
                <a:ea typeface="Microsoft Yahei" panose="020B0503020204020204" pitchFamily="34" charset="-122"/>
              </a:rPr>
              <a:t>绘制时更改天空盒的深度写入</a:t>
            </a:r>
            <a:r>
              <a:rPr lang="en-US" altLang="zh-CN" b="0" dirty="0">
                <a:solidFill>
                  <a:srgbClr val="222222"/>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b="0" dirty="0">
                <a:solidFill>
                  <a:srgbClr val="222222"/>
                </a:solidFill>
                <a:latin typeface="Microsoft Yahei" panose="020B0503020204020204" pitchFamily="34" charset="-122"/>
                <a:ea typeface="Microsoft Yahei" panose="020B0503020204020204" pitchFamily="34" charset="-122"/>
                <a:sym typeface="Wingdings" panose="05000000000000000000" pitchFamily="2" charset="2"/>
              </a:rPr>
              <a:t>背景无穷远效果</a:t>
            </a:r>
            <a:endParaRPr lang="zh-CN" altLang="en-US" dirty="0">
              <a:solidFill>
                <a:schemeClr val="accent6">
                  <a:lumMod val="50000"/>
                </a:schemeClr>
              </a:solidFill>
            </a:endParaRPr>
          </a:p>
        </p:txBody>
      </p:sp>
      <p:pic>
        <p:nvPicPr>
          <p:cNvPr id="5" name="图片 4">
            <a:extLst>
              <a:ext uri="{FF2B5EF4-FFF2-40B4-BE49-F238E27FC236}">
                <a16:creationId xmlns:a16="http://schemas.microsoft.com/office/drawing/2014/main" id="{994292F0-C07C-19C0-CA70-07AD1DD011DD}"/>
              </a:ext>
            </a:extLst>
          </p:cNvPr>
          <p:cNvPicPr>
            <a:picLocks noChangeAspect="1"/>
          </p:cNvPicPr>
          <p:nvPr/>
        </p:nvPicPr>
        <p:blipFill>
          <a:blip r:embed="rId3"/>
          <a:stretch>
            <a:fillRect/>
          </a:stretch>
        </p:blipFill>
        <p:spPr>
          <a:xfrm>
            <a:off x="660400" y="2042814"/>
            <a:ext cx="9754445" cy="2972058"/>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09760F0C-4FD7-DC33-683A-F8CA14FF5B21}"/>
              </a:ext>
            </a:extLst>
          </p:cNvPr>
          <p:cNvSpPr/>
          <p:nvPr/>
        </p:nvSpPr>
        <p:spPr>
          <a:xfrm>
            <a:off x="810489" y="2327564"/>
            <a:ext cx="9604355" cy="274151"/>
          </a:xfrm>
          <a:prstGeom prst="rect">
            <a:avLst/>
          </a:prstGeom>
          <a:noFill/>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82CB9A4-7631-E626-35DD-38EFA47287C9}"/>
              </a:ext>
            </a:extLst>
          </p:cNvPr>
          <p:cNvSpPr/>
          <p:nvPr/>
        </p:nvSpPr>
        <p:spPr>
          <a:xfrm>
            <a:off x="810490" y="4718529"/>
            <a:ext cx="2223655" cy="375295"/>
          </a:xfrm>
          <a:prstGeom prst="rect">
            <a:avLst/>
          </a:prstGeom>
          <a:noFill/>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4A2512F-1874-685E-28FD-30BCA0EC9528}"/>
              </a:ext>
            </a:extLst>
          </p:cNvPr>
          <p:cNvSpPr/>
          <p:nvPr/>
        </p:nvSpPr>
        <p:spPr>
          <a:xfrm>
            <a:off x="802640" y="2996894"/>
            <a:ext cx="2428934" cy="375295"/>
          </a:xfrm>
          <a:prstGeom prst="rect">
            <a:avLst/>
          </a:prstGeom>
          <a:noFill/>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9360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ea typeface="+mn-ea"/>
                <a:cs typeface="+mn-ea"/>
              </a:rPr>
              <a:t>效果呈现</a:t>
            </a: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8" name="图片 7"/>
          <p:cNvPicPr>
            <a:picLocks noChangeAspect="1"/>
          </p:cNvPicPr>
          <p:nvPr/>
        </p:nvPicPr>
        <p:blipFill>
          <a:blip r:embed="rId3"/>
          <a:srcRect l="24588" t="13433" r="24588" b="26261"/>
          <a:stretch>
            <a:fillRect/>
          </a:stretch>
        </p:blipFill>
        <p:spPr>
          <a:xfrm>
            <a:off x="102563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a:extLst>
              <a:ext uri="{FF2B5EF4-FFF2-40B4-BE49-F238E27FC236}">
                <a16:creationId xmlns:a16="http://schemas.microsoft.com/office/drawing/2014/main" id="{CDF8BD49-7E6D-5FFE-0D9C-906BAC0328D2}"/>
              </a:ext>
            </a:extLst>
          </p:cNvPr>
          <p:cNvSpPr>
            <a:spLocks noGrp="1"/>
          </p:cNvSpPr>
          <p:nvPr>
            <p:ph type="body" sz="quarter" idx="11"/>
          </p:nvPr>
        </p:nvSpPr>
        <p:spPr/>
        <p:txBody>
          <a:bodyPr/>
          <a:lstStyle/>
          <a:p>
            <a:r>
              <a:rPr lang="en-US" altLang="zh-CN" dirty="0"/>
              <a:t>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效果呈现</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14</a:t>
            </a:fld>
            <a:endParaRPr lang="zh-CN" altLang="en-US" dirty="0"/>
          </a:p>
        </p:txBody>
      </p:sp>
      <p:pic>
        <p:nvPicPr>
          <p:cNvPr id="5" name="图片 4">
            <a:extLst>
              <a:ext uri="{FF2B5EF4-FFF2-40B4-BE49-F238E27FC236}">
                <a16:creationId xmlns:a16="http://schemas.microsoft.com/office/drawing/2014/main" id="{A30EB59C-794E-BDD7-FA21-29E9573B6975}"/>
              </a:ext>
            </a:extLst>
          </p:cNvPr>
          <p:cNvPicPr>
            <a:picLocks noChangeAspect="1"/>
          </p:cNvPicPr>
          <p:nvPr/>
        </p:nvPicPr>
        <p:blipFill>
          <a:blip r:embed="rId3"/>
          <a:stretch>
            <a:fillRect/>
          </a:stretch>
        </p:blipFill>
        <p:spPr>
          <a:xfrm>
            <a:off x="1745736" y="1129778"/>
            <a:ext cx="8700527" cy="5380971"/>
          </a:xfrm>
          <a:prstGeom prst="rect">
            <a:avLst/>
          </a:prstGeom>
        </p:spPr>
      </p:pic>
    </p:spTree>
    <p:extLst>
      <p:ext uri="{BB962C8B-B14F-4D97-AF65-F5344CB8AC3E}">
        <p14:creationId xmlns:p14="http://schemas.microsoft.com/office/powerpoint/2010/main" val="158301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感谢倾听！</a:t>
            </a:r>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a:xfrm>
            <a:off x="667503" y="3641672"/>
            <a:ext cx="5798382" cy="276999"/>
          </a:xfrm>
        </p:spPr>
        <p:txBody>
          <a:bodyPr/>
          <a:lstStyle/>
          <a:p>
            <a:r>
              <a:rPr lang="en-US" altLang="zh-CN" spc="450" dirty="0"/>
              <a:t>Thanks For Your listening ! </a:t>
            </a:r>
          </a:p>
        </p:txBody>
      </p:sp>
      <p:sp>
        <p:nvSpPr>
          <p:cNvPr id="11" name="矩形 10"/>
          <p:cNvSpPr/>
          <p:nvPr/>
        </p:nvSpPr>
        <p:spPr>
          <a:xfrm>
            <a:off x="667503" y="4382319"/>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汇报日期：</a:t>
            </a:r>
            <a:r>
              <a:rPr lang="en-US" altLang="zh-CN" sz="2000" dirty="0">
                <a:solidFill>
                  <a:schemeClr val="accent1"/>
                </a:solidFill>
                <a:latin typeface="Arial" panose="020B0604020202020204"/>
                <a:cs typeface="+mn-ea"/>
              </a:rPr>
              <a:t>2023</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/12/8</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0" dirty="0">
                <a:solidFill>
                  <a:srgbClr val="445437"/>
                </a:solidFill>
                <a:latin typeface="微软雅黑" panose="020B0503020204020204" charset="-122"/>
                <a:ea typeface="微软雅黑" panose="020B0503020204020204" charset="-122"/>
                <a:cs typeface="+mn-ea"/>
                <a:sym typeface="+mn-ea"/>
              </a:rPr>
              <a:t>设计思路</a:t>
            </a:r>
            <a:endParaRPr lang="zh-CN" altLang="en-US" dirty="0">
              <a:ea typeface="+mn-ea"/>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p:cNvSpPr>
            <a:spLocks noGrp="1"/>
          </p:cNvSpPr>
          <p:nvPr>
            <p:ph type="body" sz="quarter" idx="11"/>
          </p:nvPr>
        </p:nvSpPr>
        <p:spPr>
          <a:xfrm>
            <a:off x="-1" y="4857350"/>
            <a:ext cx="4910668" cy="424732"/>
          </a:xfrm>
        </p:spPr>
        <p:txBody>
          <a:bodyPr/>
          <a:lstStyle/>
          <a:p>
            <a:r>
              <a:rPr lang="en-US" altLang="zh-CN" dirty="0"/>
              <a:t>Design Ideas</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对象贴图</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3</a:t>
            </a:fld>
            <a:endParaRPr lang="zh-CN" altLang="en-US" dirty="0"/>
          </a:p>
        </p:txBody>
      </p:sp>
      <p:sp>
        <p:nvSpPr>
          <p:cNvPr id="4" name="文本占位符 6">
            <a:extLst>
              <a:ext uri="{FF2B5EF4-FFF2-40B4-BE49-F238E27FC236}">
                <a16:creationId xmlns:a16="http://schemas.microsoft.com/office/drawing/2014/main" id="{9FFEB07A-62DA-B930-1CD2-E2DB47FFE7FD}"/>
              </a:ext>
            </a:extLst>
          </p:cNvPr>
          <p:cNvSpPr txBox="1">
            <a:spLocks/>
          </p:cNvSpPr>
          <p:nvPr/>
        </p:nvSpPr>
        <p:spPr>
          <a:xfrm>
            <a:off x="798052" y="1194040"/>
            <a:ext cx="4209431" cy="827214"/>
          </a:xfrm>
          <a:prstGeom prst="rect">
            <a:avLst/>
          </a:prstGeom>
          <a:ln w="15875">
            <a:solidFill>
              <a:schemeClr val="accent6">
                <a:lumMod val="50000"/>
              </a:schemeClr>
            </a:solidFill>
          </a:ln>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spcBef>
                <a:spcPts val="0"/>
              </a:spcBef>
              <a:buFontTx/>
              <a:buNone/>
              <a:defRPr/>
            </a:pPr>
            <a:r>
              <a:rPr lang="zh-CN" altLang="en-US" b="0" dirty="0">
                <a:solidFill>
                  <a:schemeClr val="tx1"/>
                </a:solidFill>
                <a:latin typeface="微软雅黑" panose="020B0503020204020204" charset="-122"/>
                <a:ea typeface="微软雅黑" panose="020B0503020204020204" charset="-122"/>
                <a:cs typeface="+mn-ea"/>
                <a:sym typeface="+mn-ea"/>
              </a:rPr>
              <a:t>  材质</a:t>
            </a:r>
            <a:r>
              <a:rPr lang="en-US" altLang="zh-CN" b="0" dirty="0">
                <a:solidFill>
                  <a:schemeClr val="tx1"/>
                </a:solidFill>
                <a:latin typeface="微软雅黑" panose="020B0503020204020204" charset="-122"/>
                <a:ea typeface="微软雅黑" panose="020B0503020204020204" charset="-122"/>
                <a:cs typeface="+mn-ea"/>
                <a:sym typeface="+mn-ea"/>
              </a:rPr>
              <a:t>+</a:t>
            </a:r>
            <a:r>
              <a:rPr lang="zh-CN" altLang="en-US" b="0" dirty="0">
                <a:solidFill>
                  <a:schemeClr val="tx1"/>
                </a:solidFill>
                <a:latin typeface="微软雅黑" panose="020B0503020204020204" charset="-122"/>
                <a:ea typeface="微软雅黑" panose="020B0503020204020204" charset="-122"/>
                <a:cs typeface="+mn-ea"/>
                <a:sym typeface="+mn-ea"/>
              </a:rPr>
              <a:t>光照</a:t>
            </a:r>
            <a:r>
              <a:rPr lang="en-US" altLang="zh-CN" b="0" dirty="0">
                <a:solidFill>
                  <a:schemeClr val="tx1"/>
                </a:solidFill>
                <a:latin typeface="微软雅黑" panose="020B0503020204020204" charset="-122"/>
                <a:ea typeface="微软雅黑" panose="020B0503020204020204" charset="-122"/>
                <a:cs typeface="+mn-ea"/>
                <a:sym typeface="Wingdings" panose="05000000000000000000" pitchFamily="2" charset="2"/>
              </a:rPr>
              <a:t></a:t>
            </a:r>
            <a:r>
              <a:rPr lang="zh-CN" altLang="en-US" b="0" dirty="0">
                <a:solidFill>
                  <a:schemeClr val="tx1"/>
                </a:solidFill>
                <a:latin typeface="微软雅黑" panose="020B0503020204020204" charset="-122"/>
                <a:ea typeface="微软雅黑" panose="020B0503020204020204" charset="-122"/>
                <a:cs typeface="+mn-ea"/>
                <a:sym typeface="Wingdings" panose="05000000000000000000" pitchFamily="2" charset="2"/>
              </a:rPr>
              <a:t>颜色呈现</a:t>
            </a:r>
            <a:endParaRPr lang="en-US" altLang="zh-CN" b="0" dirty="0">
              <a:solidFill>
                <a:schemeClr val="tx1"/>
              </a:solidFill>
              <a:latin typeface="微软雅黑" panose="020B0503020204020204" charset="-122"/>
              <a:ea typeface="微软雅黑" panose="020B0503020204020204" charset="-122"/>
              <a:cs typeface="+mn-ea"/>
              <a:sym typeface="Wingdings" panose="05000000000000000000" pitchFamily="2" charset="2"/>
            </a:endParaRPr>
          </a:p>
          <a:p>
            <a:pPr>
              <a:lnSpc>
                <a:spcPts val="3000"/>
              </a:lnSpc>
              <a:spcBef>
                <a:spcPts val="0"/>
              </a:spcBef>
              <a:defRPr/>
            </a:pPr>
            <a:r>
              <a:rPr lang="zh-CN" altLang="en-US" b="0" dirty="0">
                <a:solidFill>
                  <a:schemeClr val="accent6">
                    <a:lumMod val="50000"/>
                  </a:schemeClr>
                </a:solidFill>
                <a:latin typeface="微软雅黑" panose="020B0503020204020204" charset="-122"/>
                <a:ea typeface="微软雅黑" panose="020B0503020204020204" charset="-122"/>
                <a:cs typeface="+mn-ea"/>
                <a:sym typeface="+mn-ea"/>
              </a:rPr>
              <a:t>  材质</a:t>
            </a:r>
            <a:r>
              <a:rPr lang="en-US" altLang="zh-CN" dirty="0">
                <a:solidFill>
                  <a:schemeClr val="accent6">
                    <a:lumMod val="50000"/>
                  </a:schemeClr>
                </a:solidFill>
                <a:latin typeface="微软雅黑" panose="020B0503020204020204" charset="-122"/>
                <a:ea typeface="微软雅黑" panose="020B0503020204020204" charset="-122"/>
                <a:cs typeface="+mn-ea"/>
                <a:sym typeface="+mn-ea"/>
              </a:rPr>
              <a:t>+</a:t>
            </a:r>
            <a:r>
              <a:rPr lang="zh-CN" altLang="en-US" dirty="0">
                <a:solidFill>
                  <a:schemeClr val="accent6">
                    <a:lumMod val="50000"/>
                  </a:schemeClr>
                </a:solidFill>
                <a:latin typeface="微软雅黑" panose="020B0503020204020204" charset="-122"/>
                <a:ea typeface="微软雅黑" panose="020B0503020204020204" charset="-122"/>
                <a:cs typeface="+mn-ea"/>
                <a:sym typeface="+mn-ea"/>
              </a:rPr>
              <a:t>贴图</a:t>
            </a:r>
            <a:r>
              <a:rPr lang="en-US" altLang="zh-CN" b="0" dirty="0">
                <a:solidFill>
                  <a:schemeClr val="accent6">
                    <a:lumMod val="50000"/>
                  </a:schemeClr>
                </a:solidFill>
                <a:latin typeface="微软雅黑" panose="020B0503020204020204" charset="-122"/>
                <a:ea typeface="微软雅黑" panose="020B0503020204020204" charset="-122"/>
                <a:cs typeface="+mn-ea"/>
                <a:sym typeface="+mn-ea"/>
              </a:rPr>
              <a:t>+</a:t>
            </a:r>
            <a:r>
              <a:rPr lang="zh-CN" altLang="en-US" b="0" dirty="0">
                <a:solidFill>
                  <a:schemeClr val="accent6">
                    <a:lumMod val="50000"/>
                  </a:schemeClr>
                </a:solidFill>
                <a:latin typeface="微软雅黑" panose="020B0503020204020204" charset="-122"/>
                <a:ea typeface="微软雅黑" panose="020B0503020204020204" charset="-122"/>
                <a:cs typeface="+mn-ea"/>
                <a:sym typeface="+mn-ea"/>
              </a:rPr>
              <a:t>光照</a:t>
            </a:r>
            <a:r>
              <a:rPr lang="en-US" altLang="zh-CN" b="0" dirty="0">
                <a:solidFill>
                  <a:schemeClr val="accent6">
                    <a:lumMod val="50000"/>
                  </a:schemeClr>
                </a:solidFill>
                <a:latin typeface="微软雅黑" panose="020B0503020204020204" charset="-122"/>
                <a:ea typeface="微软雅黑" panose="020B0503020204020204" charset="-122"/>
                <a:cs typeface="+mn-ea"/>
                <a:sym typeface="Wingdings" panose="05000000000000000000" pitchFamily="2" charset="2"/>
              </a:rPr>
              <a:t></a:t>
            </a:r>
            <a:r>
              <a:rPr lang="zh-CN" altLang="en-US" b="0" dirty="0">
                <a:solidFill>
                  <a:schemeClr val="accent6">
                    <a:lumMod val="50000"/>
                  </a:schemeClr>
                </a:solidFill>
                <a:latin typeface="微软雅黑" panose="020B0503020204020204" charset="-122"/>
                <a:ea typeface="微软雅黑" panose="020B0503020204020204" charset="-122"/>
                <a:cs typeface="+mn-ea"/>
                <a:sym typeface="Wingdings" panose="05000000000000000000" pitchFamily="2" charset="2"/>
              </a:rPr>
              <a:t>颜色呈现</a:t>
            </a:r>
            <a:endParaRPr lang="en-US" altLang="zh-CN" b="0" dirty="0">
              <a:solidFill>
                <a:schemeClr val="accent6">
                  <a:lumMod val="50000"/>
                </a:schemeClr>
              </a:solidFill>
              <a:latin typeface="微软雅黑" panose="020B0503020204020204" charset="-122"/>
              <a:ea typeface="微软雅黑" panose="020B0503020204020204" charset="-122"/>
              <a:cs typeface="+mn-ea"/>
              <a:sym typeface="Wingdings" panose="05000000000000000000" pitchFamily="2" charset="2"/>
            </a:endParaRPr>
          </a:p>
        </p:txBody>
      </p:sp>
      <p:sp>
        <p:nvSpPr>
          <p:cNvPr id="5" name="文本框 4">
            <a:extLst>
              <a:ext uri="{FF2B5EF4-FFF2-40B4-BE49-F238E27FC236}">
                <a16:creationId xmlns:a16="http://schemas.microsoft.com/office/drawing/2014/main" id="{3362BC00-374D-A1C1-0518-FA13FF8843CD}"/>
              </a:ext>
            </a:extLst>
          </p:cNvPr>
          <p:cNvSpPr txBox="1"/>
          <p:nvPr/>
        </p:nvSpPr>
        <p:spPr>
          <a:xfrm>
            <a:off x="660400" y="1994505"/>
            <a:ext cx="7973961" cy="2807435"/>
          </a:xfrm>
          <a:prstGeom prst="rect">
            <a:avLst/>
          </a:prstGeom>
          <a:noFill/>
        </p:spPr>
        <p:txBody>
          <a:bodyPr wrap="square">
            <a:spAutoFit/>
          </a:bodyPr>
          <a:lstStyle/>
          <a:p>
            <a:pPr>
              <a:lnSpc>
                <a:spcPts val="3580"/>
              </a:lnSpc>
            </a:pPr>
            <a:r>
              <a:rPr lang="zh-CN" altLang="en-US" sz="2000" b="0" i="0" dirty="0">
                <a:solidFill>
                  <a:srgbClr val="222222"/>
                </a:solidFill>
                <a:effectLst/>
                <a:latin typeface="Microsoft Yahei" panose="020B0503020204020204" pitchFamily="34" charset="-122"/>
                <a:ea typeface="Microsoft Yahei" panose="020B0503020204020204" pitchFamily="34" charset="-122"/>
              </a:rPr>
              <a:t>对象贴图</a:t>
            </a:r>
            <a:endParaRPr lang="en-US" altLang="zh-CN" sz="2000" b="0" i="0" dirty="0">
              <a:solidFill>
                <a:srgbClr val="222222"/>
              </a:solidFill>
              <a:effectLst/>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dirty="0">
                <a:solidFill>
                  <a:srgbClr val="222222"/>
                </a:solidFill>
                <a:latin typeface="Microsoft Yahei" panose="020B0503020204020204" pitchFamily="34" charset="-122"/>
                <a:ea typeface="Microsoft Yahei" panose="020B0503020204020204" pitchFamily="34" charset="-122"/>
              </a:rPr>
              <a:t>加载与创建纹理</a:t>
            </a:r>
            <a:endParaRPr lang="en-US" altLang="zh-CN" sz="2000" dirty="0">
              <a:solidFill>
                <a:srgbClr val="222222"/>
              </a:solidFill>
              <a:latin typeface="Microsoft Yahei" panose="020B0503020204020204" pitchFamily="34" charset="-122"/>
              <a:ea typeface="Microsoft Yahei" panose="020B0503020204020204" pitchFamily="34" charset="-122"/>
            </a:endParaRPr>
          </a:p>
          <a:p>
            <a:pPr>
              <a:lnSpc>
                <a:spcPts val="3580"/>
              </a:lnSpc>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dirty="0">
                <a:solidFill>
                  <a:srgbClr val="222222"/>
                </a:solidFill>
                <a:latin typeface="Microsoft Yahei" panose="020B0503020204020204" pitchFamily="34" charset="-122"/>
                <a:ea typeface="Microsoft Yahei" panose="020B0503020204020204" pitchFamily="34" charset="-122"/>
              </a:rPr>
              <a:t>生成纹理</a:t>
            </a:r>
            <a:endParaRPr lang="en-US" altLang="zh-CN" sz="2000" dirty="0">
              <a:solidFill>
                <a:srgbClr val="222222"/>
              </a:solidFill>
              <a:latin typeface="Microsoft Yahei" panose="020B0503020204020204" pitchFamily="34" charset="-122"/>
              <a:ea typeface="Microsoft Yahei" panose="020B0503020204020204" pitchFamily="34" charset="-122"/>
            </a:endParaRPr>
          </a:p>
          <a:p>
            <a:pPr>
              <a:lnSpc>
                <a:spcPts val="3580"/>
              </a:lnSpc>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dirty="0">
                <a:solidFill>
                  <a:srgbClr val="222222"/>
                </a:solidFill>
                <a:latin typeface="Microsoft Yahei" panose="020B0503020204020204" pitchFamily="34" charset="-122"/>
                <a:ea typeface="Microsoft Yahei" panose="020B0503020204020204" pitchFamily="34" charset="-122"/>
              </a:rPr>
              <a:t>应用纹理</a:t>
            </a:r>
            <a:endParaRPr lang="zh-CN" altLang="en-US" sz="2000" dirty="0"/>
          </a:p>
        </p:txBody>
      </p:sp>
      <p:pic>
        <p:nvPicPr>
          <p:cNvPr id="15" name="图片 14">
            <a:extLst>
              <a:ext uri="{FF2B5EF4-FFF2-40B4-BE49-F238E27FC236}">
                <a16:creationId xmlns:a16="http://schemas.microsoft.com/office/drawing/2014/main" id="{4EF0E02A-79A7-86F3-E3B7-DE6D0FDD80A1}"/>
              </a:ext>
            </a:extLst>
          </p:cNvPr>
          <p:cNvPicPr>
            <a:picLocks noChangeAspect="1"/>
          </p:cNvPicPr>
          <p:nvPr/>
        </p:nvPicPr>
        <p:blipFill>
          <a:blip r:embed="rId3"/>
          <a:stretch>
            <a:fillRect/>
          </a:stretch>
        </p:blipFill>
        <p:spPr>
          <a:xfrm>
            <a:off x="2331720" y="3628505"/>
            <a:ext cx="8123624" cy="777307"/>
          </a:xfrm>
          <a:prstGeom prst="rect">
            <a:avLst/>
          </a:prstGeom>
          <a:ln>
            <a:noFill/>
          </a:ln>
          <a:effectLst>
            <a:outerShdw blurRad="292100" dist="139700" dir="2700000" algn="tl" rotWithShape="0">
              <a:srgbClr val="333333">
                <a:alpha val="65000"/>
              </a:srgbClr>
            </a:outerShdw>
          </a:effectLst>
        </p:spPr>
      </p:pic>
      <p:pic>
        <p:nvPicPr>
          <p:cNvPr id="17" name="图片 16">
            <a:extLst>
              <a:ext uri="{FF2B5EF4-FFF2-40B4-BE49-F238E27FC236}">
                <a16:creationId xmlns:a16="http://schemas.microsoft.com/office/drawing/2014/main" id="{E10C0A6A-0255-23C9-C3B7-005FEBE7807A}"/>
              </a:ext>
            </a:extLst>
          </p:cNvPr>
          <p:cNvPicPr>
            <a:picLocks noChangeAspect="1"/>
          </p:cNvPicPr>
          <p:nvPr/>
        </p:nvPicPr>
        <p:blipFill>
          <a:blip r:embed="rId4"/>
          <a:stretch>
            <a:fillRect/>
          </a:stretch>
        </p:blipFill>
        <p:spPr>
          <a:xfrm>
            <a:off x="1216933" y="3110012"/>
            <a:ext cx="9617273" cy="281964"/>
          </a:xfrm>
          <a:prstGeom prst="rect">
            <a:avLst/>
          </a:prstGeom>
          <a:ln>
            <a:noFill/>
          </a:ln>
          <a:effectLst>
            <a:outerShdw blurRad="292100" dist="139700" dir="2700000" algn="tl" rotWithShape="0">
              <a:srgbClr val="333333">
                <a:alpha val="65000"/>
              </a:srgbClr>
            </a:outerShdw>
          </a:effectLst>
        </p:spPr>
      </p:pic>
      <p:pic>
        <p:nvPicPr>
          <p:cNvPr id="19" name="图片 18">
            <a:extLst>
              <a:ext uri="{FF2B5EF4-FFF2-40B4-BE49-F238E27FC236}">
                <a16:creationId xmlns:a16="http://schemas.microsoft.com/office/drawing/2014/main" id="{0F7B0E31-65CA-F898-4E0E-2BF3DAFC2449}"/>
              </a:ext>
            </a:extLst>
          </p:cNvPr>
          <p:cNvPicPr>
            <a:picLocks noChangeAspect="1"/>
          </p:cNvPicPr>
          <p:nvPr/>
        </p:nvPicPr>
        <p:blipFill>
          <a:blip r:embed="rId5"/>
          <a:stretch>
            <a:fillRect/>
          </a:stretch>
        </p:blipFill>
        <p:spPr>
          <a:xfrm>
            <a:off x="2331720" y="4973636"/>
            <a:ext cx="9106689" cy="1036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611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对象贴图</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4</a:t>
            </a:fld>
            <a:endParaRPr lang="zh-CN" altLang="en-US" dirty="0"/>
          </a:p>
        </p:txBody>
      </p:sp>
      <p:sp>
        <p:nvSpPr>
          <p:cNvPr id="5" name="文本框 4">
            <a:extLst>
              <a:ext uri="{FF2B5EF4-FFF2-40B4-BE49-F238E27FC236}">
                <a16:creationId xmlns:a16="http://schemas.microsoft.com/office/drawing/2014/main" id="{3362BC00-374D-A1C1-0518-FA13FF8843CD}"/>
              </a:ext>
            </a:extLst>
          </p:cNvPr>
          <p:cNvSpPr txBox="1"/>
          <p:nvPr/>
        </p:nvSpPr>
        <p:spPr>
          <a:xfrm>
            <a:off x="673100" y="803305"/>
            <a:ext cx="5776861" cy="3269613"/>
          </a:xfrm>
          <a:prstGeom prst="rect">
            <a:avLst/>
          </a:prstGeom>
          <a:noFill/>
        </p:spPr>
        <p:txBody>
          <a:bodyPr wrap="square">
            <a:spAutoFit/>
          </a:bodyPr>
          <a:lstStyle/>
          <a:p>
            <a:pPr>
              <a:lnSpc>
                <a:spcPts val="3580"/>
              </a:lnSpc>
            </a:pPr>
            <a:endParaRPr lang="en-US" altLang="zh-CN" sz="2000" b="0" i="0" dirty="0">
              <a:solidFill>
                <a:srgbClr val="222222"/>
              </a:solidFill>
              <a:effectLst/>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dirty="0">
                <a:solidFill>
                  <a:srgbClr val="222222"/>
                </a:solidFill>
                <a:latin typeface="Microsoft Yahei" panose="020B0503020204020204" pitchFamily="34" charset="-122"/>
                <a:ea typeface="Microsoft Yahei" panose="020B0503020204020204" pitchFamily="34" charset="-122"/>
              </a:rPr>
              <a:t>调整着色器</a:t>
            </a:r>
            <a:endParaRPr lang="en-US" altLang="zh-CN" sz="2000" dirty="0">
              <a:solidFill>
                <a:srgbClr val="222222"/>
              </a:solidFill>
              <a:latin typeface="Microsoft Yahei" panose="020B0503020204020204" pitchFamily="34" charset="-122"/>
              <a:ea typeface="Microsoft Yahei" panose="020B0503020204020204" pitchFamily="34" charset="-122"/>
            </a:endParaRPr>
          </a:p>
          <a:p>
            <a:pPr lvl="1">
              <a:lnSpc>
                <a:spcPts val="3580"/>
              </a:lnSpc>
            </a:pPr>
            <a:r>
              <a:rPr lang="zh-CN" altLang="en-US" sz="2000" dirty="0">
                <a:solidFill>
                  <a:srgbClr val="222222"/>
                </a:solidFill>
                <a:latin typeface="Microsoft Yahei" panose="020B0503020204020204" pitchFamily="34" charset="-122"/>
                <a:ea typeface="Microsoft Yahei" panose="020B0503020204020204" pitchFamily="34" charset="-122"/>
              </a:rPr>
              <a:t>接受纹理映射的顶点坐标作为一个顶点属性</a:t>
            </a:r>
            <a:endParaRPr lang="en-US" altLang="zh-CN" sz="2000" dirty="0">
              <a:solidFill>
                <a:srgbClr val="222222"/>
              </a:solidFill>
              <a:latin typeface="Microsoft Yahei" panose="020B0503020204020204" pitchFamily="34" charset="-122"/>
              <a:ea typeface="Microsoft Yahei" panose="020B0503020204020204" pitchFamily="34" charset="-122"/>
            </a:endParaRPr>
          </a:p>
          <a:p>
            <a:pPr lvl="1">
              <a:lnSpc>
                <a:spcPts val="3580"/>
              </a:lnSpc>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lvl="1">
              <a:lnSpc>
                <a:spcPts val="3580"/>
              </a:lnSpc>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lvl="1">
              <a:lnSpc>
                <a:spcPts val="3580"/>
              </a:lnSpc>
            </a:pPr>
            <a:endParaRPr lang="en-US" altLang="zh-CN" sz="2000" dirty="0">
              <a:solidFill>
                <a:srgbClr val="222222"/>
              </a:solidFill>
              <a:latin typeface="Microsoft Yahei" panose="020B0503020204020204" pitchFamily="34" charset="-122"/>
              <a:ea typeface="Microsoft Yahei" panose="020B0503020204020204" pitchFamily="34" charset="-122"/>
            </a:endParaRPr>
          </a:p>
          <a:p>
            <a:pPr lvl="1">
              <a:lnSpc>
                <a:spcPts val="3580"/>
              </a:lnSpc>
            </a:pPr>
            <a:r>
              <a:rPr lang="zh-CN" altLang="en-US" sz="2000" dirty="0">
                <a:solidFill>
                  <a:srgbClr val="222222"/>
                </a:solidFill>
                <a:latin typeface="Microsoft Yahei" panose="020B0503020204020204" pitchFamily="34" charset="-122"/>
                <a:ea typeface="Microsoft Yahei" panose="020B0503020204020204" pitchFamily="34" charset="-122"/>
              </a:rPr>
              <a:t>在漫反射的计算中</a:t>
            </a:r>
            <a:r>
              <a:rPr lang="en-US" altLang="zh-CN" sz="2000" dirty="0">
                <a:solidFill>
                  <a:srgbClr val="222222"/>
                </a:solidFill>
                <a:latin typeface="Microsoft Yahei" panose="020B0503020204020204" pitchFamily="34" charset="-122"/>
                <a:ea typeface="Microsoft Yahei" panose="020B0503020204020204" pitchFamily="34" charset="-122"/>
              </a:rPr>
              <a:t>+</a:t>
            </a:r>
            <a:r>
              <a:rPr lang="zh-CN" altLang="en-US" sz="2000" dirty="0">
                <a:solidFill>
                  <a:srgbClr val="222222"/>
                </a:solidFill>
                <a:latin typeface="Microsoft Yahei" panose="020B0503020204020204" pitchFamily="34" charset="-122"/>
                <a:ea typeface="Microsoft Yahei" panose="020B0503020204020204" pitchFamily="34" charset="-122"/>
              </a:rPr>
              <a:t>纹理对应的值</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sp>
        <p:nvSpPr>
          <p:cNvPr id="9" name="文本占位符 6">
            <a:extLst>
              <a:ext uri="{FF2B5EF4-FFF2-40B4-BE49-F238E27FC236}">
                <a16:creationId xmlns:a16="http://schemas.microsoft.com/office/drawing/2014/main" id="{B189F9FB-6A0C-95B8-30E8-7361B91985E0}"/>
              </a:ext>
            </a:extLst>
          </p:cNvPr>
          <p:cNvSpPr txBox="1">
            <a:spLocks/>
          </p:cNvSpPr>
          <p:nvPr/>
        </p:nvSpPr>
        <p:spPr>
          <a:xfrm>
            <a:off x="2960329" y="5275007"/>
            <a:ext cx="6979264" cy="443006"/>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spcBef>
                <a:spcPts val="0"/>
              </a:spcBef>
              <a:buFontTx/>
              <a:buNone/>
              <a:defRPr/>
            </a:pPr>
            <a:r>
              <a:rPr lang="zh-CN" altLang="en-US" dirty="0">
                <a:solidFill>
                  <a:schemeClr val="accent6">
                    <a:lumMod val="50000"/>
                  </a:schemeClr>
                </a:solidFill>
                <a:latin typeface="微软雅黑" panose="020B0503020204020204" charset="-122"/>
                <a:ea typeface="微软雅黑" panose="020B0503020204020204" charset="-122"/>
                <a:cs typeface="+mn-ea"/>
                <a:sym typeface="+mn-ea"/>
              </a:rPr>
              <a:t>最终效果：</a:t>
            </a:r>
            <a:r>
              <a:rPr lang="zh-CN" altLang="en-US" dirty="0">
                <a:solidFill>
                  <a:schemeClr val="accent6">
                    <a:lumMod val="50000"/>
                  </a:schemeClr>
                </a:solidFill>
                <a:latin typeface="Microsoft Yahei" panose="020B0503020204020204" pitchFamily="34" charset="-122"/>
                <a:ea typeface="Microsoft Yahei" panose="020B0503020204020204" pitchFamily="34" charset="-122"/>
                <a:cs typeface="+mn-ea"/>
                <a:sym typeface="+mn-ea"/>
              </a:rPr>
              <a:t>材质</a:t>
            </a:r>
            <a:r>
              <a:rPr lang="zh-CN" altLang="en-US" i="0" dirty="0">
                <a:solidFill>
                  <a:schemeClr val="accent6">
                    <a:lumMod val="50000"/>
                  </a:schemeClr>
                </a:solidFill>
                <a:effectLst/>
                <a:latin typeface="Microsoft Yahei" panose="020B0503020204020204" pitchFamily="34" charset="-122"/>
                <a:ea typeface="Microsoft Yahei" panose="020B0503020204020204" pitchFamily="34" charset="-122"/>
              </a:rPr>
              <a:t>颜色和纹理颜色和光照作用的混合色！</a:t>
            </a:r>
            <a:endParaRPr lang="en-US" altLang="zh-CN" dirty="0">
              <a:solidFill>
                <a:schemeClr val="accent6">
                  <a:lumMod val="50000"/>
                </a:schemeClr>
              </a:solidFill>
              <a:latin typeface="微软雅黑" panose="020B0503020204020204" charset="-122"/>
              <a:ea typeface="微软雅黑" panose="020B0503020204020204" charset="-122"/>
              <a:cs typeface="+mn-ea"/>
              <a:sym typeface="Wingdings" panose="05000000000000000000" pitchFamily="2" charset="2"/>
            </a:endParaRPr>
          </a:p>
        </p:txBody>
      </p:sp>
      <p:pic>
        <p:nvPicPr>
          <p:cNvPr id="21" name="图片 20">
            <a:extLst>
              <a:ext uri="{FF2B5EF4-FFF2-40B4-BE49-F238E27FC236}">
                <a16:creationId xmlns:a16="http://schemas.microsoft.com/office/drawing/2014/main" id="{88EDDFF8-3407-51E1-B7BF-D4FF35A470F4}"/>
              </a:ext>
            </a:extLst>
          </p:cNvPr>
          <p:cNvPicPr>
            <a:picLocks noChangeAspect="1"/>
          </p:cNvPicPr>
          <p:nvPr/>
        </p:nvPicPr>
        <p:blipFill>
          <a:blip r:embed="rId3"/>
          <a:stretch>
            <a:fillRect/>
          </a:stretch>
        </p:blipFill>
        <p:spPr>
          <a:xfrm>
            <a:off x="1203536" y="2448400"/>
            <a:ext cx="4580017" cy="922100"/>
          </a:xfrm>
          <a:prstGeom prst="rect">
            <a:avLst/>
          </a:prstGeom>
          <a:ln>
            <a:noFill/>
          </a:ln>
          <a:effectLst>
            <a:outerShdw blurRad="292100" dist="139700" dir="2700000" algn="tl" rotWithShape="0">
              <a:srgbClr val="333333">
                <a:alpha val="65000"/>
              </a:srgbClr>
            </a:outerShdw>
          </a:effectLst>
        </p:spPr>
      </p:pic>
      <p:pic>
        <p:nvPicPr>
          <p:cNvPr id="23" name="图片 22">
            <a:extLst>
              <a:ext uri="{FF2B5EF4-FFF2-40B4-BE49-F238E27FC236}">
                <a16:creationId xmlns:a16="http://schemas.microsoft.com/office/drawing/2014/main" id="{BE222FEC-52A3-46AF-2B51-0E6BB0CF2412}"/>
              </a:ext>
            </a:extLst>
          </p:cNvPr>
          <p:cNvPicPr>
            <a:picLocks noChangeAspect="1"/>
          </p:cNvPicPr>
          <p:nvPr/>
        </p:nvPicPr>
        <p:blipFill>
          <a:blip r:embed="rId4"/>
          <a:stretch>
            <a:fillRect/>
          </a:stretch>
        </p:blipFill>
        <p:spPr>
          <a:xfrm>
            <a:off x="1203536" y="4334081"/>
            <a:ext cx="9784928" cy="251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364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背景贴图</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5</a:t>
            </a:fld>
            <a:endParaRPr lang="zh-CN" altLang="en-US" dirty="0"/>
          </a:p>
        </p:txBody>
      </p:sp>
      <p:pic>
        <p:nvPicPr>
          <p:cNvPr id="10" name="图片 9">
            <a:extLst>
              <a:ext uri="{FF2B5EF4-FFF2-40B4-BE49-F238E27FC236}">
                <a16:creationId xmlns:a16="http://schemas.microsoft.com/office/drawing/2014/main" id="{CA83FC70-4CC4-2C13-1FB6-AB9E245AFB59}"/>
              </a:ext>
            </a:extLst>
          </p:cNvPr>
          <p:cNvPicPr>
            <a:picLocks noChangeAspect="1"/>
          </p:cNvPicPr>
          <p:nvPr/>
        </p:nvPicPr>
        <p:blipFill>
          <a:blip r:embed="rId3"/>
          <a:stretch>
            <a:fillRect/>
          </a:stretch>
        </p:blipFill>
        <p:spPr>
          <a:xfrm>
            <a:off x="1442258" y="1803928"/>
            <a:ext cx="2560782" cy="2220963"/>
          </a:xfrm>
          <a:prstGeom prst="rect">
            <a:avLst/>
          </a:prstGeom>
        </p:spPr>
      </p:pic>
      <p:pic>
        <p:nvPicPr>
          <p:cNvPr id="12" name="图片 11">
            <a:extLst>
              <a:ext uri="{FF2B5EF4-FFF2-40B4-BE49-F238E27FC236}">
                <a16:creationId xmlns:a16="http://schemas.microsoft.com/office/drawing/2014/main" id="{573B36EF-4F6A-1E1C-6329-3213F5AB47D6}"/>
              </a:ext>
            </a:extLst>
          </p:cNvPr>
          <p:cNvPicPr>
            <a:picLocks noChangeAspect="1"/>
          </p:cNvPicPr>
          <p:nvPr/>
        </p:nvPicPr>
        <p:blipFill>
          <a:blip r:embed="rId4"/>
          <a:stretch>
            <a:fillRect/>
          </a:stretch>
        </p:blipFill>
        <p:spPr>
          <a:xfrm>
            <a:off x="6388432" y="1727276"/>
            <a:ext cx="4361310" cy="3266836"/>
          </a:xfrm>
          <a:prstGeom prst="rect">
            <a:avLst/>
          </a:prstGeom>
        </p:spPr>
      </p:pic>
      <p:sp>
        <p:nvSpPr>
          <p:cNvPr id="15" name="文本占位符 6">
            <a:extLst>
              <a:ext uri="{FF2B5EF4-FFF2-40B4-BE49-F238E27FC236}">
                <a16:creationId xmlns:a16="http://schemas.microsoft.com/office/drawing/2014/main" id="{F295B402-EE4E-0304-9516-E606A075C390}"/>
              </a:ext>
            </a:extLst>
          </p:cNvPr>
          <p:cNvSpPr txBox="1">
            <a:spLocks/>
          </p:cNvSpPr>
          <p:nvPr/>
        </p:nvSpPr>
        <p:spPr>
          <a:xfrm>
            <a:off x="660401" y="1139130"/>
            <a:ext cx="3132282"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defRPr/>
            </a:pPr>
            <a:r>
              <a:rPr lang="zh-CN" altLang="en-US" dirty="0"/>
              <a:t>立方体贴图</a:t>
            </a:r>
            <a:r>
              <a:rPr lang="en-US" altLang="zh-CN" b="0" i="0" dirty="0">
                <a:solidFill>
                  <a:srgbClr val="222222"/>
                </a:solidFill>
                <a:effectLst/>
                <a:latin typeface="Microsoft Yahei" panose="020B0503020204020204" pitchFamily="34" charset="-122"/>
                <a:ea typeface="Microsoft Yahei" panose="020B0503020204020204" pitchFamily="34" charset="-122"/>
              </a:rPr>
              <a:t>(Cube Map)</a:t>
            </a:r>
            <a:endParaRPr lang="zh-CN" altLang="en-US" dirty="0"/>
          </a:p>
        </p:txBody>
      </p:sp>
      <p:sp>
        <p:nvSpPr>
          <p:cNvPr id="16" name="文本占位符 6">
            <a:extLst>
              <a:ext uri="{FF2B5EF4-FFF2-40B4-BE49-F238E27FC236}">
                <a16:creationId xmlns:a16="http://schemas.microsoft.com/office/drawing/2014/main" id="{CD687243-C1E0-AF8A-32D6-39BB8C489D7F}"/>
              </a:ext>
            </a:extLst>
          </p:cNvPr>
          <p:cNvSpPr txBox="1">
            <a:spLocks/>
          </p:cNvSpPr>
          <p:nvPr/>
        </p:nvSpPr>
        <p:spPr>
          <a:xfrm>
            <a:off x="6388432" y="1139130"/>
            <a:ext cx="3132282"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defRPr/>
            </a:pPr>
            <a:r>
              <a:rPr lang="zh-CN" altLang="en-US" dirty="0"/>
              <a:t>天空盒</a:t>
            </a:r>
          </a:p>
        </p:txBody>
      </p:sp>
      <p:sp>
        <p:nvSpPr>
          <p:cNvPr id="17" name="文本占位符 6">
            <a:extLst>
              <a:ext uri="{FF2B5EF4-FFF2-40B4-BE49-F238E27FC236}">
                <a16:creationId xmlns:a16="http://schemas.microsoft.com/office/drawing/2014/main" id="{402708AB-468C-5DCA-0076-BFE86EF9EF28}"/>
              </a:ext>
            </a:extLst>
          </p:cNvPr>
          <p:cNvSpPr txBox="1">
            <a:spLocks/>
          </p:cNvSpPr>
          <p:nvPr/>
        </p:nvSpPr>
        <p:spPr>
          <a:xfrm>
            <a:off x="660399" y="4079918"/>
            <a:ext cx="4638965" cy="1981889"/>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3000"/>
              </a:lnSpc>
              <a:spcBef>
                <a:spcPts val="0"/>
              </a:spcBef>
              <a:buFont typeface="Wingdings" panose="05000000000000000000" pitchFamily="2" charset="2"/>
              <a:buChar char="ü"/>
              <a:defRPr/>
            </a:pPr>
            <a:r>
              <a:rPr lang="zh-CN" altLang="en-US" b="0" i="0" dirty="0">
                <a:solidFill>
                  <a:srgbClr val="222222"/>
                </a:solidFill>
                <a:effectLst/>
                <a:latin typeface="Microsoft Yahei" panose="020B0503020204020204" pitchFamily="34" charset="-122"/>
                <a:ea typeface="Microsoft Yahei" panose="020B0503020204020204" pitchFamily="34" charset="-122"/>
              </a:rPr>
              <a:t>包含</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a:t>
            </a:r>
            <a:r>
              <a:rPr lang="en-US" altLang="zh-CN" b="0" i="0" dirty="0">
                <a:solidFill>
                  <a:srgbClr val="222222"/>
                </a:solidFill>
                <a:effectLst/>
                <a:latin typeface="Microsoft Yahei" panose="020B0503020204020204" pitchFamily="34" charset="-122"/>
                <a:ea typeface="Microsoft Yahei" panose="020B0503020204020204" pitchFamily="34" charset="-122"/>
              </a:rPr>
              <a:t>2D</a:t>
            </a:r>
            <a:r>
              <a:rPr lang="zh-CN" altLang="en-US" b="0" i="0" dirty="0">
                <a:solidFill>
                  <a:srgbClr val="222222"/>
                </a:solidFill>
                <a:effectLst/>
                <a:latin typeface="Microsoft Yahei" panose="020B0503020204020204" pitchFamily="34" charset="-122"/>
                <a:ea typeface="Microsoft Yahei" panose="020B0503020204020204" pitchFamily="34" charset="-122"/>
              </a:rPr>
              <a:t>纹理的纹理</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pPr marL="342900" indent="-342900">
              <a:lnSpc>
                <a:spcPts val="3000"/>
              </a:lnSpc>
              <a:spcBef>
                <a:spcPts val="0"/>
              </a:spcBef>
              <a:buFont typeface="Wingdings" panose="05000000000000000000" pitchFamily="2" charset="2"/>
              <a:buChar char="ü"/>
              <a:defRPr/>
            </a:pPr>
            <a:r>
              <a:rPr lang="zh-CN" altLang="en-US" b="0" i="0" dirty="0">
                <a:solidFill>
                  <a:srgbClr val="222222"/>
                </a:solidFill>
                <a:effectLst/>
                <a:latin typeface="Microsoft Yahei" panose="020B0503020204020204" pitchFamily="34" charset="-122"/>
                <a:ea typeface="Microsoft Yahei" panose="020B0503020204020204" pitchFamily="34" charset="-122"/>
              </a:rPr>
              <a:t>可以通过一个方向向量来进行索引</a:t>
            </a:r>
            <a:r>
              <a:rPr lang="en-US" altLang="zh-CN" b="0" i="0" dirty="0">
                <a:solidFill>
                  <a:srgbClr val="222222"/>
                </a:solidFill>
                <a:effectLst/>
                <a:latin typeface="Microsoft Yahei" panose="020B0503020204020204" pitchFamily="34" charset="-122"/>
                <a:ea typeface="Microsoft Yahei" panose="020B0503020204020204" pitchFamily="34" charset="-122"/>
              </a:rPr>
              <a:t>/</a:t>
            </a:r>
            <a:r>
              <a:rPr lang="zh-CN" altLang="en-US" b="0" i="0" dirty="0">
                <a:solidFill>
                  <a:srgbClr val="222222"/>
                </a:solidFill>
                <a:effectLst/>
                <a:latin typeface="Microsoft Yahei" panose="020B0503020204020204" pitchFamily="34" charset="-122"/>
                <a:ea typeface="Microsoft Yahei" panose="020B0503020204020204" pitchFamily="34" charset="-122"/>
              </a:rPr>
              <a:t>采样</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pPr marL="342900" indent="-342900">
              <a:lnSpc>
                <a:spcPts val="3000"/>
              </a:lnSpc>
              <a:spcBef>
                <a:spcPts val="0"/>
              </a:spcBef>
              <a:buFont typeface="Wingdings" panose="05000000000000000000" pitchFamily="2" charset="2"/>
              <a:buChar char="ü"/>
              <a:defRPr/>
            </a:pPr>
            <a:r>
              <a:rPr lang="zh-CN" altLang="en-US" b="0" i="0" dirty="0">
                <a:solidFill>
                  <a:srgbClr val="222222"/>
                </a:solidFill>
                <a:effectLst/>
                <a:latin typeface="Microsoft Yahei" panose="020B0503020204020204" pitchFamily="34" charset="-122"/>
                <a:ea typeface="Microsoft Yahei" panose="020B0503020204020204" pitchFamily="34" charset="-122"/>
              </a:rPr>
              <a:t>中心位于原点</a:t>
            </a:r>
            <a:r>
              <a:rPr lang="en-US" altLang="zh-CN" b="0" i="0" dirty="0">
                <a:solidFill>
                  <a:srgbClr val="222222"/>
                </a:solidFill>
                <a:effectLst/>
                <a:latin typeface="Microsoft Yahei" panose="020B0503020204020204" pitchFamily="34" charset="-122"/>
                <a:ea typeface="Microsoft Yahei" panose="020B0503020204020204" pitchFamily="34" charset="-122"/>
                <a:sym typeface="Wingdings" panose="05000000000000000000" pitchFamily="2" charset="2"/>
              </a:rPr>
              <a:t></a:t>
            </a:r>
            <a:r>
              <a:rPr lang="zh-CN" altLang="en-US" i="0" dirty="0">
                <a:solidFill>
                  <a:schemeClr val="accent6">
                    <a:lumMod val="50000"/>
                  </a:schemeClr>
                </a:solidFill>
                <a:effectLst/>
                <a:latin typeface="Microsoft Yahei" panose="020B0503020204020204" pitchFamily="34" charset="-122"/>
                <a:ea typeface="Microsoft Yahei" panose="020B0503020204020204" pitchFamily="34" charset="-122"/>
                <a:sym typeface="Wingdings" panose="05000000000000000000" pitchFamily="2" charset="2"/>
              </a:rPr>
              <a:t>用</a:t>
            </a:r>
            <a:r>
              <a:rPr lang="zh-CN" altLang="en-US" i="0" dirty="0">
                <a:solidFill>
                  <a:schemeClr val="accent6">
                    <a:lumMod val="50000"/>
                  </a:schemeClr>
                </a:solidFill>
                <a:effectLst/>
                <a:latin typeface="Microsoft Yahei" panose="020B0503020204020204" pitchFamily="34" charset="-122"/>
                <a:ea typeface="Microsoft Yahei" panose="020B0503020204020204" pitchFamily="34" charset="-122"/>
              </a:rPr>
              <a:t>立方体的实际位置向量来对立方体贴图进行采样</a:t>
            </a:r>
            <a:endParaRPr lang="zh-CN" altLang="en-US" dirty="0">
              <a:solidFill>
                <a:schemeClr val="accent6">
                  <a:lumMod val="50000"/>
                </a:schemeClr>
              </a:solidFill>
            </a:endParaRPr>
          </a:p>
        </p:txBody>
      </p:sp>
      <p:sp>
        <p:nvSpPr>
          <p:cNvPr id="18" name="文本占位符 6">
            <a:extLst>
              <a:ext uri="{FF2B5EF4-FFF2-40B4-BE49-F238E27FC236}">
                <a16:creationId xmlns:a16="http://schemas.microsoft.com/office/drawing/2014/main" id="{962CB0CD-80A0-A608-3B99-45BB67C6A068}"/>
              </a:ext>
            </a:extLst>
          </p:cNvPr>
          <p:cNvSpPr txBox="1">
            <a:spLocks/>
          </p:cNvSpPr>
          <p:nvPr/>
        </p:nvSpPr>
        <p:spPr>
          <a:xfrm>
            <a:off x="6388432" y="5201043"/>
            <a:ext cx="4638965" cy="827727"/>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3000"/>
              </a:lnSpc>
              <a:spcBef>
                <a:spcPts val="0"/>
              </a:spcBef>
              <a:buFont typeface="Wingdings" panose="05000000000000000000" pitchFamily="2" charset="2"/>
              <a:buChar char="ü"/>
              <a:defRPr/>
            </a:pPr>
            <a:r>
              <a:rPr lang="zh-CN" altLang="en-US" b="0" i="0" dirty="0">
                <a:solidFill>
                  <a:srgbClr val="222222"/>
                </a:solidFill>
                <a:effectLst/>
                <a:latin typeface="Microsoft Yahei" panose="020B0503020204020204" pitchFamily="34" charset="-122"/>
                <a:ea typeface="Microsoft Yahei" panose="020B0503020204020204" pitchFamily="34" charset="-122"/>
              </a:rPr>
              <a:t>一个包含了整个场景的（大）立方体，它包含周围环境的</a:t>
            </a:r>
            <a:r>
              <a:rPr lang="en-US" altLang="zh-CN" b="0" i="0" dirty="0">
                <a:solidFill>
                  <a:srgbClr val="222222"/>
                </a:solidFill>
                <a:effectLst/>
                <a:latin typeface="Microsoft Yahei" panose="020B0503020204020204" pitchFamily="34" charset="-122"/>
                <a:ea typeface="Microsoft Yahei" panose="020B0503020204020204" pitchFamily="34" charset="-122"/>
              </a:rPr>
              <a:t>6</a:t>
            </a:r>
            <a:r>
              <a:rPr lang="zh-CN" altLang="en-US" b="0" i="0" dirty="0">
                <a:solidFill>
                  <a:srgbClr val="222222"/>
                </a:solidFill>
                <a:effectLst/>
                <a:latin typeface="Microsoft Yahei" panose="020B0503020204020204" pitchFamily="34" charset="-122"/>
                <a:ea typeface="Microsoft Yahei" panose="020B0503020204020204" pitchFamily="34" charset="-122"/>
              </a:rPr>
              <a:t>个图像</a:t>
            </a:r>
            <a:endParaRPr lang="zh-CN" altLang="en-US" dirty="0">
              <a:solidFill>
                <a:schemeClr val="accent6">
                  <a:lumMod val="50000"/>
                </a:schemeClr>
              </a:solidFill>
            </a:endParaRPr>
          </a:p>
        </p:txBody>
      </p:sp>
    </p:spTree>
    <p:extLst>
      <p:ext uri="{BB962C8B-B14F-4D97-AF65-F5344CB8AC3E}">
        <p14:creationId xmlns:p14="http://schemas.microsoft.com/office/powerpoint/2010/main" val="24864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0" dirty="0">
                <a:solidFill>
                  <a:srgbClr val="445437"/>
                </a:solidFill>
                <a:latin typeface="微软雅黑" panose="020B0503020204020204" charset="-122"/>
                <a:ea typeface="微软雅黑" panose="020B0503020204020204" charset="-122"/>
                <a:cs typeface="+mn-ea"/>
                <a:sym typeface="+mn-ea"/>
              </a:rPr>
              <a:t>实现方案</a:t>
            </a:r>
            <a:endParaRPr lang="zh-CN" altLang="en-US" dirty="0">
              <a:ea typeface="+mn-ea"/>
              <a:cs typeface="+mn-ea"/>
            </a:endParaRP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6" name="文本占位符 5">
            <a:extLst>
              <a:ext uri="{FF2B5EF4-FFF2-40B4-BE49-F238E27FC236}">
                <a16:creationId xmlns:a16="http://schemas.microsoft.com/office/drawing/2014/main" id="{0EFDB08C-346C-C1F7-2212-E354C4C5BC32}"/>
              </a:ext>
            </a:extLst>
          </p:cNvPr>
          <p:cNvSpPr>
            <a:spLocks noGrp="1"/>
          </p:cNvSpPr>
          <p:nvPr>
            <p:ph type="body" sz="quarter" idx="11"/>
          </p:nvPr>
        </p:nvSpPr>
        <p:spPr/>
        <p:txBody>
          <a:bodyPr/>
          <a:lstStyle/>
          <a:p>
            <a:r>
              <a:rPr lang="en-US" altLang="zh-CN" dirty="0"/>
              <a:t> </a:t>
            </a:r>
            <a:endParaRPr lang="zh-CN" altLang="en-US" dirty="0"/>
          </a:p>
        </p:txBody>
      </p:sp>
      <p:pic>
        <p:nvPicPr>
          <p:cNvPr id="7" name="图片 6">
            <a:extLst>
              <a:ext uri="{FF2B5EF4-FFF2-40B4-BE49-F238E27FC236}">
                <a16:creationId xmlns:a16="http://schemas.microsoft.com/office/drawing/2014/main" id="{820A381B-A8A1-E59F-AE69-C23034C3D6AF}"/>
              </a:ext>
            </a:extLst>
          </p:cNvPr>
          <p:cNvPicPr>
            <a:picLocks noChangeAspect="1"/>
          </p:cNvPicPr>
          <p:nvPr/>
        </p:nvPicPr>
        <p:blipFill>
          <a:blip r:embed="rId3"/>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52560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纹理映射</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7</a:t>
            </a:fld>
            <a:endParaRPr lang="zh-CN" altLang="en-US" dirty="0"/>
          </a:p>
        </p:txBody>
      </p:sp>
      <p:sp>
        <p:nvSpPr>
          <p:cNvPr id="6" name="文本框 5">
            <a:extLst>
              <a:ext uri="{FF2B5EF4-FFF2-40B4-BE49-F238E27FC236}">
                <a16:creationId xmlns:a16="http://schemas.microsoft.com/office/drawing/2014/main" id="{3F25986A-E769-D48C-FA6D-E8A5EC94CB93}"/>
              </a:ext>
            </a:extLst>
          </p:cNvPr>
          <p:cNvSpPr txBox="1"/>
          <p:nvPr/>
        </p:nvSpPr>
        <p:spPr>
          <a:xfrm>
            <a:off x="660400" y="1994505"/>
            <a:ext cx="7973961" cy="1434495"/>
          </a:xfrm>
          <a:prstGeom prst="rect">
            <a:avLst/>
          </a:prstGeom>
          <a:noFill/>
        </p:spPr>
        <p:txBody>
          <a:bodyPr wrap="square">
            <a:spAutoFit/>
          </a:bodyPr>
          <a:lstStyle/>
          <a:p>
            <a:pPr>
              <a:lnSpc>
                <a:spcPts val="3580"/>
              </a:lnSpc>
            </a:pPr>
            <a:r>
              <a:rPr lang="zh-CN" altLang="en-US" sz="2000" b="0" i="0" dirty="0">
                <a:solidFill>
                  <a:srgbClr val="222222"/>
                </a:solidFill>
                <a:effectLst/>
                <a:latin typeface="Microsoft Yahei" panose="020B0503020204020204" pitchFamily="34" charset="-122"/>
                <a:ea typeface="Microsoft Yahei" panose="020B0503020204020204" pitchFamily="34" charset="-122"/>
              </a:rPr>
              <a:t>纹理映射</a:t>
            </a:r>
            <a:r>
              <a:rPr lang="en-US" altLang="zh-CN" sz="2000" b="0" i="0" dirty="0">
                <a:solidFill>
                  <a:srgbClr val="222222"/>
                </a:solidFill>
                <a:effectLst/>
                <a:latin typeface="Microsoft Yahei" panose="020B0503020204020204" pitchFamily="34" charset="-122"/>
                <a:ea typeface="Microsoft Yahei" panose="020B0503020204020204" pitchFamily="34" charset="-122"/>
              </a:rPr>
              <a:t>(Map)</a:t>
            </a:r>
            <a:r>
              <a:rPr lang="en-US" altLang="zh-CN" sz="2000" dirty="0">
                <a:solidFill>
                  <a:srgbClr val="222222"/>
                </a:solidFill>
                <a:latin typeface="Microsoft Yahei" panose="020B0503020204020204" pitchFamily="34" charset="-122"/>
                <a:ea typeface="Microsoft Yahei" panose="020B0503020204020204" pitchFamily="34" charset="-122"/>
                <a:sym typeface="Wingdings" panose="05000000000000000000" pitchFamily="2" charset="2"/>
              </a:rPr>
              <a:t></a:t>
            </a:r>
            <a:r>
              <a:rPr lang="zh-CN" altLang="en-US" sz="2000" b="0" i="0" dirty="0">
                <a:solidFill>
                  <a:srgbClr val="222222"/>
                </a:solidFill>
                <a:effectLst/>
                <a:latin typeface="Microsoft Yahei" panose="020B0503020204020204" pitchFamily="34" charset="-122"/>
                <a:ea typeface="Microsoft Yahei" panose="020B0503020204020204" pitchFamily="34" charset="-122"/>
              </a:rPr>
              <a:t>三角形</a:t>
            </a:r>
            <a:endParaRPr lang="en-US" altLang="zh-CN" sz="2000" b="0" i="0" dirty="0">
              <a:solidFill>
                <a:srgbClr val="222222"/>
              </a:solidFill>
              <a:effectLst/>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b="0" i="0" dirty="0">
                <a:solidFill>
                  <a:srgbClr val="222222"/>
                </a:solidFill>
                <a:effectLst/>
                <a:latin typeface="Microsoft Yahei" panose="020B0503020204020204" pitchFamily="34" charset="-122"/>
                <a:ea typeface="Microsoft Yahei" panose="020B0503020204020204" pitchFamily="34" charset="-122"/>
              </a:rPr>
              <a:t>指定三角形的每个顶点各自对应纹理的哪个部分</a:t>
            </a:r>
            <a:endParaRPr lang="en-US" altLang="zh-CN" sz="2000" b="0" i="0" dirty="0">
              <a:solidFill>
                <a:srgbClr val="222222"/>
              </a:solidFill>
              <a:effectLst/>
              <a:latin typeface="Microsoft Yahei" panose="020B0503020204020204" pitchFamily="34" charset="-122"/>
              <a:ea typeface="Microsoft Yahei" panose="020B0503020204020204" pitchFamily="34" charset="-122"/>
            </a:endParaRPr>
          </a:p>
          <a:p>
            <a:pPr marL="285750" indent="-285750">
              <a:lnSpc>
                <a:spcPts val="3580"/>
              </a:lnSpc>
              <a:buFont typeface="Wingdings" panose="05000000000000000000" pitchFamily="2" charset="2"/>
              <a:buChar char="Ø"/>
            </a:pPr>
            <a:r>
              <a:rPr lang="zh-CN" altLang="en-US" sz="2000" b="1" i="0" dirty="0">
                <a:solidFill>
                  <a:schemeClr val="accent6">
                    <a:lumMod val="50000"/>
                  </a:schemeClr>
                </a:solidFill>
                <a:effectLst/>
                <a:latin typeface="Microsoft Yahei" panose="020B0503020204020204" pitchFamily="34" charset="-122"/>
                <a:ea typeface="Microsoft Yahei" panose="020B0503020204020204" pitchFamily="34" charset="-122"/>
              </a:rPr>
              <a:t>每个顶点</a:t>
            </a:r>
            <a:r>
              <a:rPr lang="zh-CN" altLang="en-US" sz="2000" b="0" i="0" dirty="0">
                <a:solidFill>
                  <a:srgbClr val="222222"/>
                </a:solidFill>
                <a:effectLst/>
                <a:latin typeface="Microsoft Yahei" panose="020B0503020204020204" pitchFamily="34" charset="-122"/>
                <a:ea typeface="Microsoft Yahei" panose="020B0503020204020204" pitchFamily="34" charset="-122"/>
              </a:rPr>
              <a:t>就会关联着一个</a:t>
            </a:r>
            <a:r>
              <a:rPr lang="zh-CN" altLang="en-US" sz="2000" b="1" dirty="0">
                <a:solidFill>
                  <a:schemeClr val="accent6">
                    <a:lumMod val="50000"/>
                  </a:schemeClr>
                </a:solidFill>
              </a:rPr>
              <a:t>纹理坐标</a:t>
            </a:r>
            <a:r>
              <a:rPr lang="en-US" altLang="zh-CN" sz="2000" b="0" i="0" dirty="0">
                <a:solidFill>
                  <a:srgbClr val="222222"/>
                </a:solidFill>
                <a:effectLst/>
                <a:latin typeface="Microsoft Yahei" panose="020B0503020204020204" pitchFamily="34" charset="-122"/>
                <a:ea typeface="Microsoft Yahei" panose="020B0503020204020204" pitchFamily="34" charset="-122"/>
              </a:rPr>
              <a:t>(Texture Coordinate)</a:t>
            </a:r>
            <a:endParaRPr lang="zh-CN" altLang="en-US" sz="2000" dirty="0"/>
          </a:p>
        </p:txBody>
      </p:sp>
    </p:spTree>
    <p:extLst>
      <p:ext uri="{BB962C8B-B14F-4D97-AF65-F5344CB8AC3E}">
        <p14:creationId xmlns:p14="http://schemas.microsoft.com/office/powerpoint/2010/main" val="196104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4C440D8-3A75-656D-E447-72973D0BD583}"/>
              </a:ext>
            </a:extLst>
          </p:cNvPr>
          <p:cNvPicPr>
            <a:picLocks noChangeAspect="1"/>
          </p:cNvPicPr>
          <p:nvPr/>
        </p:nvPicPr>
        <p:blipFill>
          <a:blip r:embed="rId3"/>
          <a:stretch>
            <a:fillRect/>
          </a:stretch>
        </p:blipFill>
        <p:spPr>
          <a:xfrm>
            <a:off x="778205" y="1801897"/>
            <a:ext cx="5149665" cy="2782568"/>
          </a:xfrm>
          <a:prstGeom prst="rect">
            <a:avLst/>
          </a:prstGeom>
          <a:ln>
            <a:noFill/>
          </a:ln>
          <a:effectLst>
            <a:outerShdw blurRad="292100" dist="139700" dir="2700000" algn="tl" rotWithShape="0">
              <a:srgbClr val="333333">
                <a:alpha val="65000"/>
              </a:srgbClr>
            </a:outerShdw>
          </a:effectLst>
        </p:spPr>
      </p:pic>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纹理映射</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8</a:t>
            </a:fld>
            <a:endParaRPr lang="zh-CN" altLang="en-US" dirty="0"/>
          </a:p>
        </p:txBody>
      </p:sp>
      <p:sp>
        <p:nvSpPr>
          <p:cNvPr id="5" name="文本占位符 6">
            <a:extLst>
              <a:ext uri="{FF2B5EF4-FFF2-40B4-BE49-F238E27FC236}">
                <a16:creationId xmlns:a16="http://schemas.microsoft.com/office/drawing/2014/main" id="{8456B1EE-92A5-0DCC-56EE-4927270679C1}"/>
              </a:ext>
            </a:extLst>
          </p:cNvPr>
          <p:cNvSpPr txBox="1">
            <a:spLocks/>
          </p:cNvSpPr>
          <p:nvPr/>
        </p:nvSpPr>
        <p:spPr>
          <a:xfrm>
            <a:off x="778205" y="1265754"/>
            <a:ext cx="2427111"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立方体</a:t>
            </a:r>
            <a:r>
              <a:rPr lang="en-US" altLang="zh-CN" dirty="0">
                <a:solidFill>
                  <a:srgbClr val="445437"/>
                </a:solidFill>
                <a:latin typeface="微软雅黑" panose="020B0503020204020204" charset="-122"/>
                <a:ea typeface="微软雅黑" panose="020B0503020204020204" charset="-122"/>
                <a:cs typeface="+mn-ea"/>
                <a:sym typeface="+mn-ea"/>
              </a:rPr>
              <a:t>(</a:t>
            </a:r>
            <a:r>
              <a:rPr lang="zh-CN" altLang="en-US" dirty="0">
                <a:solidFill>
                  <a:srgbClr val="445437"/>
                </a:solidFill>
                <a:latin typeface="微软雅黑" panose="020B0503020204020204" charset="-122"/>
                <a:ea typeface="微软雅黑" panose="020B0503020204020204" charset="-122"/>
                <a:cs typeface="+mn-ea"/>
                <a:sym typeface="+mn-ea"/>
              </a:rPr>
              <a:t>树干纹理）</a:t>
            </a:r>
            <a:endPar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endParaRPr>
          </a:p>
        </p:txBody>
      </p:sp>
      <p:grpSp>
        <p:nvGrpSpPr>
          <p:cNvPr id="14" name="组合 13">
            <a:extLst>
              <a:ext uri="{FF2B5EF4-FFF2-40B4-BE49-F238E27FC236}">
                <a16:creationId xmlns:a16="http://schemas.microsoft.com/office/drawing/2014/main" id="{7AC88BE4-4E97-2E23-549A-EBA00F54B568}"/>
              </a:ext>
            </a:extLst>
          </p:cNvPr>
          <p:cNvGrpSpPr/>
          <p:nvPr/>
        </p:nvGrpSpPr>
        <p:grpSpPr>
          <a:xfrm>
            <a:off x="8568184" y="1037428"/>
            <a:ext cx="1589750" cy="1550670"/>
            <a:chOff x="8139160" y="1703889"/>
            <a:chExt cx="1589750" cy="1550670"/>
          </a:xfrm>
        </p:grpSpPr>
        <p:sp>
          <p:nvSpPr>
            <p:cNvPr id="4" name="矩形 3">
              <a:extLst>
                <a:ext uri="{FF2B5EF4-FFF2-40B4-BE49-F238E27FC236}">
                  <a16:creationId xmlns:a16="http://schemas.microsoft.com/office/drawing/2014/main" id="{58DA4E44-788A-58CA-2F1B-D0CF8BD95E87}"/>
                </a:ext>
              </a:extLst>
            </p:cNvPr>
            <p:cNvSpPr/>
            <p:nvPr/>
          </p:nvSpPr>
          <p:spPr>
            <a:xfrm>
              <a:off x="8307303" y="1911927"/>
              <a:ext cx="1182255" cy="1089891"/>
            </a:xfrm>
            <a:prstGeom prst="rect">
              <a:avLst/>
            </a:prstGeom>
            <a:solidFill>
              <a:schemeClr val="accent6">
                <a:lumMod val="50000"/>
                <a:alpha val="5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占位符 6">
              <a:extLst>
                <a:ext uri="{FF2B5EF4-FFF2-40B4-BE49-F238E27FC236}">
                  <a16:creationId xmlns:a16="http://schemas.microsoft.com/office/drawing/2014/main" id="{D3DBF9B6-CFB3-5825-6E12-35415C66CB35}"/>
                </a:ext>
              </a:extLst>
            </p:cNvPr>
            <p:cNvSpPr txBox="1">
              <a:spLocks/>
            </p:cNvSpPr>
            <p:nvPr/>
          </p:nvSpPr>
          <p:spPr>
            <a:xfrm>
              <a:off x="8144185" y="2801218"/>
              <a:ext cx="478705"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rPr>
                <a:t>p1</a:t>
              </a:r>
            </a:p>
          </p:txBody>
        </p:sp>
        <p:sp>
          <p:nvSpPr>
            <p:cNvPr id="10" name="文本占位符 6">
              <a:extLst>
                <a:ext uri="{FF2B5EF4-FFF2-40B4-BE49-F238E27FC236}">
                  <a16:creationId xmlns:a16="http://schemas.microsoft.com/office/drawing/2014/main" id="{B91168C2-CD3A-1420-F1C7-1E3C83691915}"/>
                </a:ext>
              </a:extLst>
            </p:cNvPr>
            <p:cNvSpPr txBox="1">
              <a:spLocks/>
            </p:cNvSpPr>
            <p:nvPr/>
          </p:nvSpPr>
          <p:spPr>
            <a:xfrm>
              <a:off x="9250205" y="2853359"/>
              <a:ext cx="478705"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rPr>
                <a:t>p2</a:t>
              </a:r>
            </a:p>
          </p:txBody>
        </p:sp>
        <p:sp>
          <p:nvSpPr>
            <p:cNvPr id="11" name="文本占位符 6">
              <a:extLst>
                <a:ext uri="{FF2B5EF4-FFF2-40B4-BE49-F238E27FC236}">
                  <a16:creationId xmlns:a16="http://schemas.microsoft.com/office/drawing/2014/main" id="{1CC1879C-B449-3BE6-9682-F746C1602602}"/>
                </a:ext>
              </a:extLst>
            </p:cNvPr>
            <p:cNvSpPr txBox="1">
              <a:spLocks/>
            </p:cNvSpPr>
            <p:nvPr/>
          </p:nvSpPr>
          <p:spPr>
            <a:xfrm>
              <a:off x="9235347" y="1703889"/>
              <a:ext cx="478705"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rPr>
                <a:t>p3</a:t>
              </a:r>
            </a:p>
          </p:txBody>
        </p:sp>
        <p:sp>
          <p:nvSpPr>
            <p:cNvPr id="12" name="文本占位符 6">
              <a:extLst>
                <a:ext uri="{FF2B5EF4-FFF2-40B4-BE49-F238E27FC236}">
                  <a16:creationId xmlns:a16="http://schemas.microsoft.com/office/drawing/2014/main" id="{B77843C1-4DB0-544A-30BD-CC215D620EB7}"/>
                </a:ext>
              </a:extLst>
            </p:cNvPr>
            <p:cNvSpPr txBox="1">
              <a:spLocks/>
            </p:cNvSpPr>
            <p:nvPr/>
          </p:nvSpPr>
          <p:spPr>
            <a:xfrm>
              <a:off x="8139160" y="1713146"/>
              <a:ext cx="478705"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rPr>
                <a:t>p4</a:t>
              </a:r>
            </a:p>
          </p:txBody>
        </p:sp>
        <p:sp>
          <p:nvSpPr>
            <p:cNvPr id="13" name="直角三角形 12">
              <a:extLst>
                <a:ext uri="{FF2B5EF4-FFF2-40B4-BE49-F238E27FC236}">
                  <a16:creationId xmlns:a16="http://schemas.microsoft.com/office/drawing/2014/main" id="{388287C8-9009-A776-B2E6-DA1C21EDFE89}"/>
                </a:ext>
              </a:extLst>
            </p:cNvPr>
            <p:cNvSpPr/>
            <p:nvPr/>
          </p:nvSpPr>
          <p:spPr>
            <a:xfrm rot="16200000">
              <a:off x="8353488" y="1853459"/>
              <a:ext cx="1089890" cy="1182255"/>
            </a:xfrm>
            <a:prstGeom prst="rtTriangle">
              <a:avLst/>
            </a:prstGeom>
            <a:solidFill>
              <a:schemeClr val="accent6">
                <a:lumMod val="75000"/>
                <a:alpha val="5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2AC31F3B-1F3F-8983-5A2D-7EABBE61D9BB}"/>
              </a:ext>
            </a:extLst>
          </p:cNvPr>
          <p:cNvPicPr>
            <a:picLocks noChangeAspect="1"/>
          </p:cNvPicPr>
          <p:nvPr/>
        </p:nvPicPr>
        <p:blipFill rotWithShape="1">
          <a:blip r:embed="rId4">
            <a:extLst>
              <a:ext uri="{28A0092B-C50C-407E-A947-70E740481C1C}">
                <a14:useLocalDpi xmlns:a14="http://schemas.microsoft.com/office/drawing/2010/main" val="0"/>
              </a:ext>
            </a:extLst>
          </a:blip>
          <a:srcRect l="29890"/>
          <a:stretch/>
        </p:blipFill>
        <p:spPr>
          <a:xfrm>
            <a:off x="7973824" y="3280061"/>
            <a:ext cx="2743200" cy="2612170"/>
          </a:xfrm>
          <a:prstGeom prst="rect">
            <a:avLst/>
          </a:prstGeom>
        </p:spPr>
      </p:pic>
      <p:sp>
        <p:nvSpPr>
          <p:cNvPr id="17" name="矩形: 圆角 16">
            <a:extLst>
              <a:ext uri="{FF2B5EF4-FFF2-40B4-BE49-F238E27FC236}">
                <a16:creationId xmlns:a16="http://schemas.microsoft.com/office/drawing/2014/main" id="{68A17AA7-B40E-10EB-25B8-DEDCAA09B3C7}"/>
              </a:ext>
            </a:extLst>
          </p:cNvPr>
          <p:cNvSpPr/>
          <p:nvPr/>
        </p:nvSpPr>
        <p:spPr>
          <a:xfrm>
            <a:off x="1361022" y="3313869"/>
            <a:ext cx="1440509" cy="704084"/>
          </a:xfrm>
          <a:prstGeom prst="roundRect">
            <a:avLst/>
          </a:prstGeom>
          <a:no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264A0F8E-1C19-8483-8C8E-6B4A9C7B51BE}"/>
              </a:ext>
            </a:extLst>
          </p:cNvPr>
          <p:cNvSpPr/>
          <p:nvPr/>
        </p:nvSpPr>
        <p:spPr>
          <a:xfrm>
            <a:off x="4354390" y="3429000"/>
            <a:ext cx="955029" cy="588953"/>
          </a:xfrm>
          <a:prstGeom prst="roundRect">
            <a:avLst/>
          </a:prstGeom>
          <a:noFill/>
          <a:ln w="254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95B0FD76-E933-72AD-6558-B4D114D503BD}"/>
              </a:ext>
            </a:extLst>
          </p:cNvPr>
          <p:cNvCxnSpPr>
            <a:cxnSpLocks/>
            <a:stCxn id="17" idx="3"/>
            <a:endCxn id="4" idx="2"/>
          </p:cNvCxnSpPr>
          <p:nvPr/>
        </p:nvCxnSpPr>
        <p:spPr>
          <a:xfrm flipV="1">
            <a:off x="2801531" y="2335357"/>
            <a:ext cx="6525924" cy="13305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FCFFE67-1EF5-2061-6C5F-5E84CF102069}"/>
              </a:ext>
            </a:extLst>
          </p:cNvPr>
          <p:cNvCxnSpPr>
            <a:cxnSpLocks/>
            <a:stCxn id="18" idx="3"/>
          </p:cNvCxnSpPr>
          <p:nvPr/>
        </p:nvCxnSpPr>
        <p:spPr>
          <a:xfrm>
            <a:off x="5309419" y="3723477"/>
            <a:ext cx="4018036" cy="86098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占位符 6">
            <a:extLst>
              <a:ext uri="{FF2B5EF4-FFF2-40B4-BE49-F238E27FC236}">
                <a16:creationId xmlns:a16="http://schemas.microsoft.com/office/drawing/2014/main" id="{11681718-63FA-E89C-0659-D88E24BA8F14}"/>
              </a:ext>
            </a:extLst>
          </p:cNvPr>
          <p:cNvSpPr txBox="1">
            <a:spLocks/>
          </p:cNvSpPr>
          <p:nvPr/>
        </p:nvSpPr>
        <p:spPr>
          <a:xfrm>
            <a:off x="7451542" y="5892230"/>
            <a:ext cx="1474839"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p1(0.0,0.0</a:t>
            </a:r>
            <a:r>
              <a:rPr lang="zh-CN" altLang="en-US" dirty="0">
                <a:solidFill>
                  <a:srgbClr val="002060"/>
                </a:solidFill>
                <a:latin typeface="微软雅黑" panose="020B0503020204020204" charset="-122"/>
                <a:ea typeface="微软雅黑" panose="020B0503020204020204" charset="-122"/>
                <a:cs typeface="+mn-ea"/>
                <a:sym typeface="+mn-ea"/>
              </a:rPr>
              <a:t>）</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28" name="直角三角形 27">
            <a:extLst>
              <a:ext uri="{FF2B5EF4-FFF2-40B4-BE49-F238E27FC236}">
                <a16:creationId xmlns:a16="http://schemas.microsoft.com/office/drawing/2014/main" id="{97876C3C-B2A3-39F5-729D-90047494F921}"/>
              </a:ext>
            </a:extLst>
          </p:cNvPr>
          <p:cNvSpPr/>
          <p:nvPr/>
        </p:nvSpPr>
        <p:spPr>
          <a:xfrm rot="16200000">
            <a:off x="8066066" y="3223637"/>
            <a:ext cx="2593986" cy="2743200"/>
          </a:xfrm>
          <a:prstGeom prst="rtTriangle">
            <a:avLst/>
          </a:prstGeom>
          <a:solidFill>
            <a:schemeClr val="accent1">
              <a:alpha val="7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占位符 6">
            <a:extLst>
              <a:ext uri="{FF2B5EF4-FFF2-40B4-BE49-F238E27FC236}">
                <a16:creationId xmlns:a16="http://schemas.microsoft.com/office/drawing/2014/main" id="{2C7B4E60-70A6-7CC9-575C-26C2AC360053}"/>
              </a:ext>
            </a:extLst>
          </p:cNvPr>
          <p:cNvSpPr txBox="1">
            <a:spLocks/>
          </p:cNvSpPr>
          <p:nvPr/>
        </p:nvSpPr>
        <p:spPr>
          <a:xfrm>
            <a:off x="10061696" y="5892230"/>
            <a:ext cx="1474839"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p2(1.0,0.0</a:t>
            </a:r>
            <a:r>
              <a:rPr lang="zh-CN" altLang="en-US" dirty="0">
                <a:solidFill>
                  <a:srgbClr val="002060"/>
                </a:solidFill>
                <a:latin typeface="微软雅黑" panose="020B0503020204020204" charset="-122"/>
                <a:ea typeface="微软雅黑" panose="020B0503020204020204" charset="-122"/>
                <a:cs typeface="+mn-ea"/>
                <a:sym typeface="+mn-ea"/>
              </a:rPr>
              <a:t>）</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30" name="文本占位符 6">
            <a:extLst>
              <a:ext uri="{FF2B5EF4-FFF2-40B4-BE49-F238E27FC236}">
                <a16:creationId xmlns:a16="http://schemas.microsoft.com/office/drawing/2014/main" id="{BD331EF9-2BCB-42F5-1314-66A2B99B91CD}"/>
              </a:ext>
            </a:extLst>
          </p:cNvPr>
          <p:cNvSpPr txBox="1">
            <a:spLocks/>
          </p:cNvSpPr>
          <p:nvPr/>
        </p:nvSpPr>
        <p:spPr>
          <a:xfrm>
            <a:off x="10061696" y="2878861"/>
            <a:ext cx="1474839"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p3(1.0,1.0</a:t>
            </a:r>
            <a:r>
              <a:rPr lang="zh-CN" altLang="en-US" dirty="0">
                <a:solidFill>
                  <a:srgbClr val="002060"/>
                </a:solidFill>
                <a:latin typeface="微软雅黑" panose="020B0503020204020204" charset="-122"/>
                <a:ea typeface="微软雅黑" panose="020B0503020204020204" charset="-122"/>
                <a:cs typeface="+mn-ea"/>
                <a:sym typeface="+mn-ea"/>
              </a:rPr>
              <a:t>）</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31" name="文本占位符 6">
            <a:extLst>
              <a:ext uri="{FF2B5EF4-FFF2-40B4-BE49-F238E27FC236}">
                <a16:creationId xmlns:a16="http://schemas.microsoft.com/office/drawing/2014/main" id="{82E13B26-04A3-7243-E5C4-93C985ADB1C8}"/>
              </a:ext>
            </a:extLst>
          </p:cNvPr>
          <p:cNvSpPr txBox="1">
            <a:spLocks/>
          </p:cNvSpPr>
          <p:nvPr/>
        </p:nvSpPr>
        <p:spPr>
          <a:xfrm>
            <a:off x="7480728" y="2892925"/>
            <a:ext cx="1474839"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p4(0.0,1.0</a:t>
            </a:r>
            <a:r>
              <a:rPr lang="zh-CN" altLang="en-US" dirty="0">
                <a:solidFill>
                  <a:srgbClr val="002060"/>
                </a:solidFill>
                <a:latin typeface="微软雅黑" panose="020B0503020204020204" charset="-122"/>
                <a:ea typeface="微软雅黑" panose="020B0503020204020204" charset="-122"/>
                <a:cs typeface="+mn-ea"/>
                <a:sym typeface="+mn-ea"/>
              </a:rPr>
              <a:t>）</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pic>
        <p:nvPicPr>
          <p:cNvPr id="33" name="图片 32">
            <a:extLst>
              <a:ext uri="{FF2B5EF4-FFF2-40B4-BE49-F238E27FC236}">
                <a16:creationId xmlns:a16="http://schemas.microsoft.com/office/drawing/2014/main" id="{3E9538F1-9E84-8150-A0F7-BD5C9B8AA0DE}"/>
              </a:ext>
            </a:extLst>
          </p:cNvPr>
          <p:cNvPicPr>
            <a:picLocks noChangeAspect="1"/>
          </p:cNvPicPr>
          <p:nvPr/>
        </p:nvPicPr>
        <p:blipFill rotWithShape="1">
          <a:blip r:embed="rId5"/>
          <a:srcRect l="27343" t="34045" r="29540" b="19102"/>
          <a:stretch/>
        </p:blipFill>
        <p:spPr>
          <a:xfrm>
            <a:off x="4928238" y="4198064"/>
            <a:ext cx="2163116" cy="2458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24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纹理映射</a:t>
            </a:r>
            <a:endParaRPr lang="en-US" altLang="zh-CN" dirty="0">
              <a:ea typeface="+mn-ea"/>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9</a:t>
            </a:fld>
            <a:endParaRPr lang="zh-CN" altLang="en-US" dirty="0"/>
          </a:p>
        </p:txBody>
      </p:sp>
      <p:sp>
        <p:nvSpPr>
          <p:cNvPr id="5" name="文本占位符 6">
            <a:extLst>
              <a:ext uri="{FF2B5EF4-FFF2-40B4-BE49-F238E27FC236}">
                <a16:creationId xmlns:a16="http://schemas.microsoft.com/office/drawing/2014/main" id="{8456B1EE-92A5-0DCC-56EE-4927270679C1}"/>
              </a:ext>
            </a:extLst>
          </p:cNvPr>
          <p:cNvSpPr txBox="1">
            <a:spLocks/>
          </p:cNvSpPr>
          <p:nvPr/>
        </p:nvSpPr>
        <p:spPr>
          <a:xfrm>
            <a:off x="778205" y="1265754"/>
            <a:ext cx="2377950"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zh-CN" altLang="en-US" dirty="0">
                <a:solidFill>
                  <a:srgbClr val="445437"/>
                </a:solidFill>
                <a:latin typeface="微软雅黑" panose="020B0503020204020204" charset="-122"/>
                <a:ea typeface="微软雅黑" panose="020B0503020204020204" charset="-122"/>
                <a:cs typeface="+mn-ea"/>
                <a:sym typeface="+mn-ea"/>
              </a:rPr>
              <a:t>四棱锥（树叶纹理）</a:t>
            </a:r>
            <a:endParaRPr lang="en-US" altLang="zh-CN" dirty="0">
              <a:solidFill>
                <a:srgbClr val="445437"/>
              </a:solidFill>
              <a:latin typeface="微软雅黑" panose="020B0503020204020204" charset="-122"/>
              <a:ea typeface="微软雅黑" panose="020B0503020204020204" charset="-122"/>
              <a:cs typeface="+mn-ea"/>
              <a:sym typeface="Wingdings" panose="05000000000000000000" pitchFamily="2" charset="2"/>
            </a:endParaRPr>
          </a:p>
        </p:txBody>
      </p:sp>
      <p:pic>
        <p:nvPicPr>
          <p:cNvPr id="11" name="图片 10">
            <a:extLst>
              <a:ext uri="{FF2B5EF4-FFF2-40B4-BE49-F238E27FC236}">
                <a16:creationId xmlns:a16="http://schemas.microsoft.com/office/drawing/2014/main" id="{773933C6-1D37-B638-69B0-E9A53468210D}"/>
              </a:ext>
            </a:extLst>
          </p:cNvPr>
          <p:cNvPicPr>
            <a:picLocks noChangeAspect="1"/>
          </p:cNvPicPr>
          <p:nvPr/>
        </p:nvPicPr>
        <p:blipFill>
          <a:blip r:embed="rId3"/>
          <a:stretch>
            <a:fillRect/>
          </a:stretch>
        </p:blipFill>
        <p:spPr>
          <a:xfrm>
            <a:off x="1996085" y="2862947"/>
            <a:ext cx="4099915" cy="1928027"/>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85804173-D590-6437-189F-A771E278E1D6}"/>
              </a:ext>
            </a:extLst>
          </p:cNvPr>
          <p:cNvPicPr>
            <a:picLocks noChangeAspect="1"/>
          </p:cNvPicPr>
          <p:nvPr/>
        </p:nvPicPr>
        <p:blipFill>
          <a:blip r:embed="rId4"/>
          <a:stretch>
            <a:fillRect/>
          </a:stretch>
        </p:blipFill>
        <p:spPr>
          <a:xfrm>
            <a:off x="778205" y="1948906"/>
            <a:ext cx="2316681" cy="1082134"/>
          </a:xfrm>
          <a:prstGeom prst="rect">
            <a:avLst/>
          </a:prstGeom>
          <a:ln>
            <a:noFill/>
          </a:ln>
          <a:effectLst>
            <a:outerShdw blurRad="292100" dist="139700" dir="2700000" algn="tl" rotWithShape="0">
              <a:srgbClr val="333333">
                <a:alpha val="65000"/>
              </a:srgbClr>
            </a:outerShdw>
          </a:effectLst>
        </p:spPr>
      </p:pic>
      <p:sp>
        <p:nvSpPr>
          <p:cNvPr id="14" name="等腰三角形 13">
            <a:extLst>
              <a:ext uri="{FF2B5EF4-FFF2-40B4-BE49-F238E27FC236}">
                <a16:creationId xmlns:a16="http://schemas.microsoft.com/office/drawing/2014/main" id="{D4A5FDDB-4582-6A4F-3DFF-098AD783445A}"/>
              </a:ext>
            </a:extLst>
          </p:cNvPr>
          <p:cNvSpPr/>
          <p:nvPr/>
        </p:nvSpPr>
        <p:spPr>
          <a:xfrm>
            <a:off x="8397158" y="1289617"/>
            <a:ext cx="1750142" cy="1467711"/>
          </a:xfrm>
          <a:prstGeom prst="triangle">
            <a:avLst/>
          </a:prstGeom>
          <a:solidFill>
            <a:schemeClr val="accent2">
              <a:lumMod val="60000"/>
              <a:lumOff val="40000"/>
              <a:alpha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FDEEC9EA-149F-04D9-42C7-76ADFC356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2091" y="3582936"/>
            <a:ext cx="2200275" cy="2228850"/>
          </a:xfrm>
          <a:prstGeom prst="rect">
            <a:avLst/>
          </a:prstGeom>
        </p:spPr>
      </p:pic>
      <p:sp>
        <p:nvSpPr>
          <p:cNvPr id="17" name="等腰三角形 16">
            <a:extLst>
              <a:ext uri="{FF2B5EF4-FFF2-40B4-BE49-F238E27FC236}">
                <a16:creationId xmlns:a16="http://schemas.microsoft.com/office/drawing/2014/main" id="{EA5D5F85-EC7A-C248-320D-EC174B063F38}"/>
              </a:ext>
            </a:extLst>
          </p:cNvPr>
          <p:cNvSpPr/>
          <p:nvPr/>
        </p:nvSpPr>
        <p:spPr>
          <a:xfrm>
            <a:off x="8172091" y="3565682"/>
            <a:ext cx="2200275" cy="2246103"/>
          </a:xfrm>
          <a:prstGeom prst="triangle">
            <a:avLst/>
          </a:prstGeom>
          <a:solidFill>
            <a:schemeClr val="accent2">
              <a:lumMod val="60000"/>
              <a:lumOff val="40000"/>
              <a:alpha val="6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占位符 6">
            <a:extLst>
              <a:ext uri="{FF2B5EF4-FFF2-40B4-BE49-F238E27FC236}">
                <a16:creationId xmlns:a16="http://schemas.microsoft.com/office/drawing/2014/main" id="{CF813759-383A-94B7-BD14-5B7149A2E800}"/>
              </a:ext>
            </a:extLst>
          </p:cNvPr>
          <p:cNvSpPr txBox="1">
            <a:spLocks/>
          </p:cNvSpPr>
          <p:nvPr/>
        </p:nvSpPr>
        <p:spPr>
          <a:xfrm>
            <a:off x="8177068" y="2556319"/>
            <a:ext cx="538500"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p1</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19" name="文本占位符 6">
            <a:extLst>
              <a:ext uri="{FF2B5EF4-FFF2-40B4-BE49-F238E27FC236}">
                <a16:creationId xmlns:a16="http://schemas.microsoft.com/office/drawing/2014/main" id="{170EB1DA-A3C3-19A6-5C4C-84FC1A545058}"/>
              </a:ext>
            </a:extLst>
          </p:cNvPr>
          <p:cNvSpPr txBox="1">
            <a:spLocks/>
          </p:cNvSpPr>
          <p:nvPr/>
        </p:nvSpPr>
        <p:spPr>
          <a:xfrm>
            <a:off x="9926665" y="2555854"/>
            <a:ext cx="538500"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p2</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sp>
        <p:nvSpPr>
          <p:cNvPr id="20" name="文本占位符 6">
            <a:extLst>
              <a:ext uri="{FF2B5EF4-FFF2-40B4-BE49-F238E27FC236}">
                <a16:creationId xmlns:a16="http://schemas.microsoft.com/office/drawing/2014/main" id="{65F6AFCE-1705-9EC4-B39C-02025377C65D}"/>
              </a:ext>
            </a:extLst>
          </p:cNvPr>
          <p:cNvSpPr txBox="1">
            <a:spLocks/>
          </p:cNvSpPr>
          <p:nvPr/>
        </p:nvSpPr>
        <p:spPr>
          <a:xfrm>
            <a:off x="9105672" y="1153820"/>
            <a:ext cx="538500" cy="401200"/>
          </a:xfrm>
          <a:prstGeom prst="rect">
            <a:avLst/>
          </a:prstGeom>
        </p:spPr>
        <p:txBody>
          <a:bodyPr vert="horz" wrap="square"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Tx/>
              <a:buNone/>
              <a:defRPr/>
            </a:pPr>
            <a:r>
              <a:rPr lang="en-US" altLang="zh-CN" dirty="0">
                <a:solidFill>
                  <a:srgbClr val="002060"/>
                </a:solidFill>
                <a:latin typeface="微软雅黑" panose="020B0503020204020204" charset="-122"/>
                <a:ea typeface="微软雅黑" panose="020B0503020204020204" charset="-122"/>
                <a:cs typeface="+mn-ea"/>
                <a:sym typeface="+mn-ea"/>
              </a:rPr>
              <a:t>p3</a:t>
            </a:r>
            <a:endParaRPr lang="en-US" altLang="zh-CN" dirty="0">
              <a:solidFill>
                <a:srgbClr val="002060"/>
              </a:solidFill>
              <a:latin typeface="微软雅黑" panose="020B0503020204020204" charset="-122"/>
              <a:ea typeface="微软雅黑" panose="020B0503020204020204" charset="-122"/>
              <a:cs typeface="+mn-ea"/>
              <a:sym typeface="Wingdings" panose="05000000000000000000" pitchFamily="2" charset="2"/>
            </a:endParaRPr>
          </a:p>
        </p:txBody>
      </p:sp>
      <p:pic>
        <p:nvPicPr>
          <p:cNvPr id="22" name="图片 21">
            <a:extLst>
              <a:ext uri="{FF2B5EF4-FFF2-40B4-BE49-F238E27FC236}">
                <a16:creationId xmlns:a16="http://schemas.microsoft.com/office/drawing/2014/main" id="{953B4317-9B9E-BF9D-33AD-F630B75A9754}"/>
              </a:ext>
            </a:extLst>
          </p:cNvPr>
          <p:cNvPicPr>
            <a:picLocks noChangeAspect="1"/>
          </p:cNvPicPr>
          <p:nvPr/>
        </p:nvPicPr>
        <p:blipFill rotWithShape="1">
          <a:blip r:embed="rId6"/>
          <a:srcRect l="47265" t="31892" r="16734" b="41042"/>
          <a:stretch/>
        </p:blipFill>
        <p:spPr>
          <a:xfrm>
            <a:off x="1052052" y="4282082"/>
            <a:ext cx="2200276" cy="1730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943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ZDYzMGMyYzVjNTJlNzU1MmZjMTA5YWMzMjM3MTMzOWEifQ=="/>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1371</Words>
  <Application>Microsoft Office PowerPoint</Application>
  <PresentationFormat>宽屏</PresentationFormat>
  <Paragraphs>145</Paragraphs>
  <Slides>15</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等线</vt:lpstr>
      <vt:lpstr>Microsoft YaHei</vt:lpstr>
      <vt:lpstr>Microsoft YaHei</vt:lpstr>
      <vt:lpstr>Microsoft YaHei</vt:lpstr>
      <vt:lpstr>Arial</vt:lpstr>
      <vt:lpstr>Calibri</vt:lpstr>
      <vt:lpstr>Century Gothic</vt:lpstr>
      <vt:lpstr>Segoe UI</vt:lpstr>
      <vt:lpstr>Segoe UI Light</vt:lpstr>
      <vt:lpstr>Wingdings</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trydexiaozaizi@outlook.com</cp:lastModifiedBy>
  <cp:revision>88</cp:revision>
  <dcterms:created xsi:type="dcterms:W3CDTF">2023-10-19T10:55:00Z</dcterms:created>
  <dcterms:modified xsi:type="dcterms:W3CDTF">2023-12-22T03:58:09Z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D2151CE7A4A741248403198E4C3B1D5C_13</vt:lpwstr>
  </property>
  <property fmtid="{D5CDD505-2E9C-101B-9397-08002B2CF9AE}" pid="12" name="KSOProductBuildVer">
    <vt:lpwstr>2052-12.1.0.15712</vt:lpwstr>
  </property>
</Properties>
</file>